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616" r:id="rId2"/>
    <p:sldId id="2147477540" r:id="rId3"/>
    <p:sldId id="2147477519" r:id="rId4"/>
    <p:sldId id="2147477523" r:id="rId5"/>
    <p:sldId id="259" r:id="rId6"/>
    <p:sldId id="2147477530" r:id="rId7"/>
    <p:sldId id="431" r:id="rId8"/>
    <p:sldId id="2147477532" r:id="rId9"/>
    <p:sldId id="2147477531" r:id="rId10"/>
    <p:sldId id="2147477533" r:id="rId11"/>
    <p:sldId id="618" r:id="rId12"/>
    <p:sldId id="609" r:id="rId13"/>
    <p:sldId id="2147477526" r:id="rId14"/>
    <p:sldId id="2147477518" r:id="rId15"/>
    <p:sldId id="2147477528" r:id="rId16"/>
    <p:sldId id="612" r:id="rId17"/>
    <p:sldId id="620" r:id="rId18"/>
    <p:sldId id="2147477537" r:id="rId19"/>
    <p:sldId id="2147477538" r:id="rId20"/>
    <p:sldId id="214747753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FF2600"/>
    <a:srgbClr val="000000"/>
    <a:srgbClr val="FF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–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7"/>
    <p:restoredTop sz="94875"/>
  </p:normalViewPr>
  <p:slideViewPr>
    <p:cSldViewPr snapToGrid="0">
      <p:cViewPr varScale="1">
        <p:scale>
          <a:sx n="101" d="100"/>
          <a:sy n="101" d="100"/>
        </p:scale>
        <p:origin x="74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725AA9-F136-A041-A195-80D804332C25}" type="doc">
      <dgm:prSet loTypeId="urn:microsoft.com/office/officeart/2005/8/layout/vList5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59D94F62-1AFD-8440-8699-765E9B6B87E9}">
      <dgm:prSet phldrT="[Text]"/>
      <dgm:spPr/>
      <dgm:t>
        <a:bodyPr/>
        <a:lstStyle/>
        <a:p>
          <a:r>
            <a:rPr lang="en-GB" dirty="0"/>
            <a:t>Customer experience / MSA</a:t>
          </a:r>
        </a:p>
      </dgm:t>
    </dgm:pt>
    <dgm:pt modelId="{EB7A0C27-92CC-A540-B4B7-1687A0CA8A43}" type="parTrans" cxnId="{2D95A066-2FD1-BE40-A008-CA0956A4B344}">
      <dgm:prSet/>
      <dgm:spPr/>
      <dgm:t>
        <a:bodyPr/>
        <a:lstStyle/>
        <a:p>
          <a:endParaRPr lang="en-GB"/>
        </a:p>
      </dgm:t>
    </dgm:pt>
    <dgm:pt modelId="{A0611CD0-61CA-224B-B76D-CD35C5BA3E50}" type="sibTrans" cxnId="{2D95A066-2FD1-BE40-A008-CA0956A4B344}">
      <dgm:prSet/>
      <dgm:spPr/>
      <dgm:t>
        <a:bodyPr/>
        <a:lstStyle/>
        <a:p>
          <a:endParaRPr lang="en-GB"/>
        </a:p>
      </dgm:t>
    </dgm:pt>
    <dgm:pt modelId="{410887D4-5148-214C-B436-9A2BB851F7AA}">
      <dgm:prSet phldrT="[Text]"/>
      <dgm:spPr/>
      <dgm:t>
        <a:bodyPr/>
        <a:lstStyle/>
        <a:p>
          <a:r>
            <a:rPr lang="en-GB" dirty="0"/>
            <a:t>OSS / BSS</a:t>
          </a:r>
        </a:p>
      </dgm:t>
    </dgm:pt>
    <dgm:pt modelId="{C4D06DEF-7023-1748-AA39-131EC7D1C30B}" type="parTrans" cxnId="{45904703-2E1D-8C48-87A1-6E0761C0709A}">
      <dgm:prSet/>
      <dgm:spPr/>
      <dgm:t>
        <a:bodyPr/>
        <a:lstStyle/>
        <a:p>
          <a:endParaRPr lang="en-GB"/>
        </a:p>
      </dgm:t>
    </dgm:pt>
    <dgm:pt modelId="{B7DC0050-4316-7D4B-B008-228A36844900}" type="sibTrans" cxnId="{45904703-2E1D-8C48-87A1-6E0761C0709A}">
      <dgm:prSet/>
      <dgm:spPr/>
      <dgm:t>
        <a:bodyPr/>
        <a:lstStyle/>
        <a:p>
          <a:endParaRPr lang="en-GB"/>
        </a:p>
      </dgm:t>
    </dgm:pt>
    <dgm:pt modelId="{54B4CECB-0CC8-3740-A3D5-D638332A5DF6}">
      <dgm:prSet phldrT="[Text]"/>
      <dgm:spPr/>
      <dgm:t>
        <a:bodyPr/>
        <a:lstStyle/>
        <a:p>
          <a:r>
            <a:rPr lang="en-GB" dirty="0"/>
            <a:t>IP planning / Provisioning</a:t>
          </a:r>
        </a:p>
      </dgm:t>
    </dgm:pt>
    <dgm:pt modelId="{E83D075E-AA44-044C-BD4B-0A65E2BA3177}" type="parTrans" cxnId="{8A292C3D-A96E-874E-92A2-3B7396DDB05F}">
      <dgm:prSet/>
      <dgm:spPr/>
      <dgm:t>
        <a:bodyPr/>
        <a:lstStyle/>
        <a:p>
          <a:endParaRPr lang="en-GB"/>
        </a:p>
      </dgm:t>
    </dgm:pt>
    <dgm:pt modelId="{DBE8A2C7-C57F-4640-9733-5D388F4C9ADB}" type="sibTrans" cxnId="{8A292C3D-A96E-874E-92A2-3B7396DDB05F}">
      <dgm:prSet/>
      <dgm:spPr/>
      <dgm:t>
        <a:bodyPr/>
        <a:lstStyle/>
        <a:p>
          <a:endParaRPr lang="en-GB"/>
        </a:p>
      </dgm:t>
    </dgm:pt>
    <dgm:pt modelId="{B03C574B-AC06-F34C-B663-C4CB3E10F52D}">
      <dgm:prSet phldrT="[Text]"/>
      <dgm:spPr/>
      <dgm:t>
        <a:bodyPr/>
        <a:lstStyle/>
        <a:p>
          <a:r>
            <a:rPr lang="en-GB" dirty="0"/>
            <a:t>Active electronics</a:t>
          </a:r>
        </a:p>
      </dgm:t>
    </dgm:pt>
    <dgm:pt modelId="{0BFC4238-6920-B640-BA83-C34467771C2C}" type="parTrans" cxnId="{4C721CA1-0CCF-1244-94CC-A564ECE5C18E}">
      <dgm:prSet/>
      <dgm:spPr/>
      <dgm:t>
        <a:bodyPr/>
        <a:lstStyle/>
        <a:p>
          <a:endParaRPr lang="en-GB"/>
        </a:p>
      </dgm:t>
    </dgm:pt>
    <dgm:pt modelId="{47023914-C695-4345-BAC3-1F59530EBB82}" type="sibTrans" cxnId="{4C721CA1-0CCF-1244-94CC-A564ECE5C18E}">
      <dgm:prSet/>
      <dgm:spPr/>
      <dgm:t>
        <a:bodyPr/>
        <a:lstStyle/>
        <a:p>
          <a:endParaRPr lang="en-GB"/>
        </a:p>
      </dgm:t>
    </dgm:pt>
    <dgm:pt modelId="{372C566D-BFB4-4C44-90CA-5212FABFF63E}">
      <dgm:prSet phldrT="[Text]"/>
      <dgm:spPr/>
      <dgm:t>
        <a:bodyPr/>
        <a:lstStyle/>
        <a:p>
          <a:r>
            <a:rPr lang="en-GB" dirty="0"/>
            <a:t>Passive infrastructure</a:t>
          </a:r>
        </a:p>
      </dgm:t>
    </dgm:pt>
    <dgm:pt modelId="{70563927-BC17-1C49-9530-673AC4166146}" type="parTrans" cxnId="{593C8C7E-8236-BD4E-B26C-9A3629488A50}">
      <dgm:prSet/>
      <dgm:spPr/>
      <dgm:t>
        <a:bodyPr/>
        <a:lstStyle/>
        <a:p>
          <a:endParaRPr lang="en-GB"/>
        </a:p>
      </dgm:t>
    </dgm:pt>
    <dgm:pt modelId="{CB059E81-9FE7-7244-9914-4984479BE65A}" type="sibTrans" cxnId="{593C8C7E-8236-BD4E-B26C-9A3629488A50}">
      <dgm:prSet/>
      <dgm:spPr/>
      <dgm:t>
        <a:bodyPr/>
        <a:lstStyle/>
        <a:p>
          <a:endParaRPr lang="en-GB"/>
        </a:p>
      </dgm:t>
    </dgm:pt>
    <dgm:pt modelId="{708E09FA-ADED-4945-AB48-9485858F0EE6}">
      <dgm:prSet phldrT="[Text]"/>
      <dgm:spPr/>
      <dgm:t>
        <a:bodyPr/>
        <a:lstStyle/>
        <a:p>
          <a:r>
            <a:rPr lang="en-GB" dirty="0"/>
            <a:t>Fiber - logical inventory </a:t>
          </a:r>
        </a:p>
      </dgm:t>
    </dgm:pt>
    <dgm:pt modelId="{E27DD22A-D46F-1F46-AE3D-380FB841E88C}" type="parTrans" cxnId="{6FBB3B41-7CC4-8C44-B35D-7BB97B46B416}">
      <dgm:prSet/>
      <dgm:spPr/>
      <dgm:t>
        <a:bodyPr/>
        <a:lstStyle/>
        <a:p>
          <a:endParaRPr lang="en-GB"/>
        </a:p>
      </dgm:t>
    </dgm:pt>
    <dgm:pt modelId="{A2ACCAA8-1CB3-8442-A32E-F34407DB3DE8}" type="sibTrans" cxnId="{6FBB3B41-7CC4-8C44-B35D-7BB97B46B416}">
      <dgm:prSet/>
      <dgm:spPr/>
      <dgm:t>
        <a:bodyPr/>
        <a:lstStyle/>
        <a:p>
          <a:endParaRPr lang="en-GB"/>
        </a:p>
      </dgm:t>
    </dgm:pt>
    <dgm:pt modelId="{B8C46F80-3956-2542-AC58-141D20841E70}">
      <dgm:prSet phldrT="[Text]"/>
      <dgm:spPr/>
      <dgm:t>
        <a:bodyPr/>
        <a:lstStyle/>
        <a:p>
          <a:r>
            <a:rPr lang="en-GB" dirty="0"/>
            <a:t>OFC – Outside Plant</a:t>
          </a:r>
        </a:p>
      </dgm:t>
    </dgm:pt>
    <dgm:pt modelId="{FB934FCB-4E74-494E-B0BF-C77D3C307ECD}" type="parTrans" cxnId="{37784862-575F-9441-AD3C-FF288CCC5A4C}">
      <dgm:prSet/>
      <dgm:spPr/>
      <dgm:t>
        <a:bodyPr/>
        <a:lstStyle/>
        <a:p>
          <a:endParaRPr lang="en-GB"/>
        </a:p>
      </dgm:t>
    </dgm:pt>
    <dgm:pt modelId="{4A6634C4-4C71-564D-A9FD-49C580AA8FAE}" type="sibTrans" cxnId="{37784862-575F-9441-AD3C-FF288CCC5A4C}">
      <dgm:prSet/>
      <dgm:spPr/>
      <dgm:t>
        <a:bodyPr/>
        <a:lstStyle/>
        <a:p>
          <a:endParaRPr lang="en-GB"/>
        </a:p>
      </dgm:t>
    </dgm:pt>
    <dgm:pt modelId="{CDE9DAFB-D34A-1644-BC7C-233B4688593B}">
      <dgm:prSet phldrT="[Text]"/>
      <dgm:spPr/>
      <dgm:t>
        <a:bodyPr/>
        <a:lstStyle/>
        <a:p>
          <a:r>
            <a:rPr lang="en-GB" dirty="0"/>
            <a:t>Duct system (or Aerial)</a:t>
          </a:r>
        </a:p>
      </dgm:t>
    </dgm:pt>
    <dgm:pt modelId="{AFC79A84-C429-4441-B07D-1C61EF8D628C}" type="parTrans" cxnId="{05587054-1BC9-9D4C-9971-2087E9BE31A7}">
      <dgm:prSet/>
      <dgm:spPr/>
      <dgm:t>
        <a:bodyPr/>
        <a:lstStyle/>
        <a:p>
          <a:endParaRPr lang="en-GB"/>
        </a:p>
      </dgm:t>
    </dgm:pt>
    <dgm:pt modelId="{4CBA94A3-A529-734E-8498-37E957E3EC44}" type="sibTrans" cxnId="{05587054-1BC9-9D4C-9971-2087E9BE31A7}">
      <dgm:prSet/>
      <dgm:spPr/>
      <dgm:t>
        <a:bodyPr/>
        <a:lstStyle/>
        <a:p>
          <a:endParaRPr lang="en-GB"/>
        </a:p>
      </dgm:t>
    </dgm:pt>
    <dgm:pt modelId="{65F89BDF-9646-8E48-9A3F-C9C8B8203B2B}">
      <dgm:prSet phldrT="[Text]"/>
      <dgm:spPr/>
      <dgm:t>
        <a:bodyPr/>
        <a:lstStyle/>
        <a:p>
          <a:r>
            <a:rPr lang="en-GB" dirty="0"/>
            <a:t>ROW / Real Estate</a:t>
          </a:r>
        </a:p>
      </dgm:t>
    </dgm:pt>
    <dgm:pt modelId="{94FB9E88-9430-6047-B6AA-B29ED93D0979}" type="parTrans" cxnId="{5D9E6305-8A56-B748-84B1-1E04E5C6F0EF}">
      <dgm:prSet/>
      <dgm:spPr/>
      <dgm:t>
        <a:bodyPr/>
        <a:lstStyle/>
        <a:p>
          <a:endParaRPr lang="en-GB"/>
        </a:p>
      </dgm:t>
    </dgm:pt>
    <dgm:pt modelId="{0D75A8A8-483E-CA41-AD46-68D4C8571163}" type="sibTrans" cxnId="{5D9E6305-8A56-B748-84B1-1E04E5C6F0EF}">
      <dgm:prSet/>
      <dgm:spPr/>
      <dgm:t>
        <a:bodyPr/>
        <a:lstStyle/>
        <a:p>
          <a:endParaRPr lang="en-GB"/>
        </a:p>
      </dgm:t>
    </dgm:pt>
    <dgm:pt modelId="{FCBF0FF5-07ED-EA4E-846A-F89B8DC80DA1}">
      <dgm:prSet phldrT="[Text]"/>
      <dgm:spPr/>
      <dgm:t>
        <a:bodyPr/>
        <a:lstStyle/>
        <a:p>
          <a:r>
            <a:rPr lang="en-GB" dirty="0"/>
            <a:t>OFC Cable - laying, joint locations, Loop sizes, Splitters etc. </a:t>
          </a:r>
        </a:p>
      </dgm:t>
    </dgm:pt>
    <dgm:pt modelId="{8DAB995A-ED48-6443-8CDA-D59781342C20}" type="parTrans" cxnId="{1147DD5D-A050-BC4D-8978-4D366728BCBD}">
      <dgm:prSet/>
      <dgm:spPr/>
      <dgm:t>
        <a:bodyPr/>
        <a:lstStyle/>
        <a:p>
          <a:endParaRPr lang="en-GB"/>
        </a:p>
      </dgm:t>
    </dgm:pt>
    <dgm:pt modelId="{4A8CFBAA-390E-6E4B-84DF-7F30A3BDA951}" type="sibTrans" cxnId="{1147DD5D-A050-BC4D-8978-4D366728BCBD}">
      <dgm:prSet/>
      <dgm:spPr/>
      <dgm:t>
        <a:bodyPr/>
        <a:lstStyle/>
        <a:p>
          <a:endParaRPr lang="en-GB"/>
        </a:p>
      </dgm:t>
    </dgm:pt>
    <dgm:pt modelId="{5416C1A3-D8FF-B349-8806-738843A7C3AE}">
      <dgm:prSet phldrT="[Text]"/>
      <dgm:spPr/>
      <dgm:t>
        <a:bodyPr/>
        <a:lstStyle/>
        <a:p>
          <a:r>
            <a:rPr lang="en-GB" dirty="0"/>
            <a:t>Accurate location &amp; Depth - Manholes / Waypoints / Poles</a:t>
          </a:r>
        </a:p>
      </dgm:t>
    </dgm:pt>
    <dgm:pt modelId="{E0A6800C-1DC6-0749-B595-41BAE2D939E9}" type="parTrans" cxnId="{F57C87B2-D329-624A-8F61-4B542700BCB2}">
      <dgm:prSet/>
      <dgm:spPr/>
      <dgm:t>
        <a:bodyPr/>
        <a:lstStyle/>
        <a:p>
          <a:endParaRPr lang="en-GB"/>
        </a:p>
      </dgm:t>
    </dgm:pt>
    <dgm:pt modelId="{157522FE-4DB2-094D-8398-800496E61B83}" type="sibTrans" cxnId="{F57C87B2-D329-624A-8F61-4B542700BCB2}">
      <dgm:prSet/>
      <dgm:spPr/>
      <dgm:t>
        <a:bodyPr/>
        <a:lstStyle/>
        <a:p>
          <a:endParaRPr lang="en-GB"/>
        </a:p>
      </dgm:t>
    </dgm:pt>
    <dgm:pt modelId="{554F99B9-8964-6542-BA1E-46A8BEF97177}">
      <dgm:prSet phldrT="[Text]"/>
      <dgm:spPr/>
      <dgm:t>
        <a:bodyPr/>
        <a:lstStyle/>
        <a:p>
          <a:r>
            <a:rPr lang="en-GB" dirty="0"/>
            <a:t>ROW management</a:t>
          </a:r>
        </a:p>
      </dgm:t>
    </dgm:pt>
    <dgm:pt modelId="{137CC3FA-6C5E-9F47-80AF-EB1AF87F8D16}" type="parTrans" cxnId="{B06BB7F0-18A9-BF42-839B-6C068B0BEED8}">
      <dgm:prSet/>
      <dgm:spPr/>
      <dgm:t>
        <a:bodyPr/>
        <a:lstStyle/>
        <a:p>
          <a:endParaRPr lang="en-GB"/>
        </a:p>
      </dgm:t>
    </dgm:pt>
    <dgm:pt modelId="{682B4C97-320C-F640-A742-0C75BE45E197}" type="sibTrans" cxnId="{B06BB7F0-18A9-BF42-839B-6C068B0BEED8}">
      <dgm:prSet/>
      <dgm:spPr/>
      <dgm:t>
        <a:bodyPr/>
        <a:lstStyle/>
        <a:p>
          <a:endParaRPr lang="en-GB"/>
        </a:p>
      </dgm:t>
    </dgm:pt>
    <dgm:pt modelId="{CBC0EEF2-5896-9B44-BB11-5C6860D6D78E}">
      <dgm:prSet phldrT="[Text]"/>
      <dgm:spPr/>
      <dgm:t>
        <a:bodyPr/>
        <a:lstStyle/>
        <a:p>
          <a:r>
            <a:rPr lang="en-GB" dirty="0"/>
            <a:t>Fiber usage, termination, splicing</a:t>
          </a:r>
        </a:p>
      </dgm:t>
    </dgm:pt>
    <dgm:pt modelId="{F5738C0C-75D5-144B-8C63-8BA90B046D38}" type="parTrans" cxnId="{B6C4C520-B664-AD4D-8D30-696414082CC7}">
      <dgm:prSet/>
      <dgm:spPr/>
      <dgm:t>
        <a:bodyPr/>
        <a:lstStyle/>
        <a:p>
          <a:endParaRPr lang="en-GB"/>
        </a:p>
      </dgm:t>
    </dgm:pt>
    <dgm:pt modelId="{0A56358F-DAC8-7E47-8B0C-80F9E39274C3}" type="sibTrans" cxnId="{B6C4C520-B664-AD4D-8D30-696414082CC7}">
      <dgm:prSet/>
      <dgm:spPr/>
      <dgm:t>
        <a:bodyPr/>
        <a:lstStyle/>
        <a:p>
          <a:endParaRPr lang="en-GB"/>
        </a:p>
      </dgm:t>
    </dgm:pt>
    <dgm:pt modelId="{17C702A8-A4E7-1C42-868E-F1D311FBA7BF}">
      <dgm:prSet phldrT="[Text]"/>
      <dgm:spPr/>
      <dgm:t>
        <a:bodyPr/>
        <a:lstStyle/>
        <a:p>
          <a:r>
            <a:rPr lang="en-GB" dirty="0"/>
            <a:t>Racks / Power / access </a:t>
          </a:r>
        </a:p>
      </dgm:t>
    </dgm:pt>
    <dgm:pt modelId="{AE64BED9-38D1-1B41-B03A-DFE9331F0348}" type="parTrans" cxnId="{C52D4259-580C-E74A-A90F-71BF9CBB55F4}">
      <dgm:prSet/>
      <dgm:spPr/>
      <dgm:t>
        <a:bodyPr/>
        <a:lstStyle/>
        <a:p>
          <a:endParaRPr lang="en-GB"/>
        </a:p>
      </dgm:t>
    </dgm:pt>
    <dgm:pt modelId="{49FF6AC8-C75D-3C4E-9EB3-FC912F4BBF2C}" type="sibTrans" cxnId="{C52D4259-580C-E74A-A90F-71BF9CBB55F4}">
      <dgm:prSet/>
      <dgm:spPr/>
      <dgm:t>
        <a:bodyPr/>
        <a:lstStyle/>
        <a:p>
          <a:endParaRPr lang="en-GB"/>
        </a:p>
      </dgm:t>
    </dgm:pt>
    <dgm:pt modelId="{1A0D1721-9350-F745-8426-B5164F58B8F9}">
      <dgm:prSet phldrT="[Text]"/>
      <dgm:spPr/>
      <dgm:t>
        <a:bodyPr/>
        <a:lstStyle/>
        <a:p>
          <a:r>
            <a:rPr lang="en-GB" dirty="0"/>
            <a:t>IP / MPLS / PON etc.  </a:t>
          </a:r>
        </a:p>
      </dgm:t>
    </dgm:pt>
    <dgm:pt modelId="{3E8C1227-EF31-A546-942E-FE5C133F0F85}" type="parTrans" cxnId="{23A2AA1D-41A5-074E-9974-564A6E414BE8}">
      <dgm:prSet/>
      <dgm:spPr/>
      <dgm:t>
        <a:bodyPr/>
        <a:lstStyle/>
        <a:p>
          <a:endParaRPr lang="en-GB"/>
        </a:p>
      </dgm:t>
    </dgm:pt>
    <dgm:pt modelId="{DD88541C-B19B-E54B-9440-A966D019449C}" type="sibTrans" cxnId="{23A2AA1D-41A5-074E-9974-564A6E414BE8}">
      <dgm:prSet/>
      <dgm:spPr/>
      <dgm:t>
        <a:bodyPr/>
        <a:lstStyle/>
        <a:p>
          <a:endParaRPr lang="en-GB"/>
        </a:p>
      </dgm:t>
    </dgm:pt>
    <dgm:pt modelId="{76D6F712-EC14-1045-94C9-DA1177AE918F}" type="pres">
      <dgm:prSet presAssocID="{05725AA9-F136-A041-A195-80D804332C25}" presName="Name0" presStyleCnt="0">
        <dgm:presLayoutVars>
          <dgm:dir/>
          <dgm:animLvl val="lvl"/>
          <dgm:resizeHandles val="exact"/>
        </dgm:presLayoutVars>
      </dgm:prSet>
      <dgm:spPr/>
    </dgm:pt>
    <dgm:pt modelId="{B3CAD519-11CA-4C44-893D-6523CB2D7CF8}" type="pres">
      <dgm:prSet presAssocID="{59D94F62-1AFD-8440-8699-765E9B6B87E9}" presName="linNode" presStyleCnt="0"/>
      <dgm:spPr/>
    </dgm:pt>
    <dgm:pt modelId="{B4F6B9F8-D716-BB40-9DD8-327A24FDF19B}" type="pres">
      <dgm:prSet presAssocID="{59D94F62-1AFD-8440-8699-765E9B6B87E9}" presName="parentText" presStyleLbl="node1" presStyleIdx="0" presStyleCnt="9">
        <dgm:presLayoutVars>
          <dgm:chMax val="1"/>
          <dgm:bulletEnabled val="1"/>
        </dgm:presLayoutVars>
      </dgm:prSet>
      <dgm:spPr/>
    </dgm:pt>
    <dgm:pt modelId="{B582F3E3-ACA4-C14D-9CBF-2D794E1E2BBB}" type="pres">
      <dgm:prSet presAssocID="{A0611CD0-61CA-224B-B76D-CD35C5BA3E50}" presName="sp" presStyleCnt="0"/>
      <dgm:spPr/>
    </dgm:pt>
    <dgm:pt modelId="{6DE3D6B6-33A3-594A-AFD5-E6F263C0B981}" type="pres">
      <dgm:prSet presAssocID="{410887D4-5148-214C-B436-9A2BB851F7AA}" presName="linNode" presStyleCnt="0"/>
      <dgm:spPr/>
    </dgm:pt>
    <dgm:pt modelId="{7F5F1D9A-FC06-8741-B5CE-3F81FB22B27A}" type="pres">
      <dgm:prSet presAssocID="{410887D4-5148-214C-B436-9A2BB851F7AA}" presName="parentText" presStyleLbl="node1" presStyleIdx="1" presStyleCnt="9">
        <dgm:presLayoutVars>
          <dgm:chMax val="1"/>
          <dgm:bulletEnabled val="1"/>
        </dgm:presLayoutVars>
      </dgm:prSet>
      <dgm:spPr/>
    </dgm:pt>
    <dgm:pt modelId="{FFD06689-2231-4948-8493-B064AF8A40FB}" type="pres">
      <dgm:prSet presAssocID="{B7DC0050-4316-7D4B-B008-228A36844900}" presName="sp" presStyleCnt="0"/>
      <dgm:spPr/>
    </dgm:pt>
    <dgm:pt modelId="{07D6D071-E8BB-DA42-A068-2DCBD5B9F518}" type="pres">
      <dgm:prSet presAssocID="{54B4CECB-0CC8-3740-A3D5-D638332A5DF6}" presName="linNode" presStyleCnt="0"/>
      <dgm:spPr/>
    </dgm:pt>
    <dgm:pt modelId="{211CB832-1FCE-2049-A747-E9D982922528}" type="pres">
      <dgm:prSet presAssocID="{54B4CECB-0CC8-3740-A3D5-D638332A5DF6}" presName="parentText" presStyleLbl="node1" presStyleIdx="2" presStyleCnt="9">
        <dgm:presLayoutVars>
          <dgm:chMax val="1"/>
          <dgm:bulletEnabled val="1"/>
        </dgm:presLayoutVars>
      </dgm:prSet>
      <dgm:spPr/>
    </dgm:pt>
    <dgm:pt modelId="{BA772272-8842-7047-AF8F-D1F259F20F20}" type="pres">
      <dgm:prSet presAssocID="{DBE8A2C7-C57F-4640-9733-5D388F4C9ADB}" presName="sp" presStyleCnt="0"/>
      <dgm:spPr/>
    </dgm:pt>
    <dgm:pt modelId="{EABAA764-632B-0A41-A552-8F7E2AF47030}" type="pres">
      <dgm:prSet presAssocID="{B03C574B-AC06-F34C-B663-C4CB3E10F52D}" presName="linNode" presStyleCnt="0"/>
      <dgm:spPr/>
    </dgm:pt>
    <dgm:pt modelId="{243D2364-BB95-5C47-8520-2B87ABD0F4DE}" type="pres">
      <dgm:prSet presAssocID="{B03C574B-AC06-F34C-B663-C4CB3E10F52D}" presName="parentText" presStyleLbl="node1" presStyleIdx="3" presStyleCnt="9">
        <dgm:presLayoutVars>
          <dgm:chMax val="1"/>
          <dgm:bulletEnabled val="1"/>
        </dgm:presLayoutVars>
      </dgm:prSet>
      <dgm:spPr/>
    </dgm:pt>
    <dgm:pt modelId="{3756847F-EFF3-A347-9715-DC4B740E13BA}" type="pres">
      <dgm:prSet presAssocID="{B03C574B-AC06-F34C-B663-C4CB3E10F52D}" presName="descendantText" presStyleLbl="alignAccFollowNode1" presStyleIdx="0" presStyleCnt="6">
        <dgm:presLayoutVars>
          <dgm:bulletEnabled val="1"/>
        </dgm:presLayoutVars>
      </dgm:prSet>
      <dgm:spPr/>
    </dgm:pt>
    <dgm:pt modelId="{08B753EC-CE74-6444-8EA8-CE08C3A53772}" type="pres">
      <dgm:prSet presAssocID="{47023914-C695-4345-BAC3-1F59530EBB82}" presName="sp" presStyleCnt="0"/>
      <dgm:spPr/>
    </dgm:pt>
    <dgm:pt modelId="{4128A974-0578-9B43-A5B9-B8A6602DC2BE}" type="pres">
      <dgm:prSet presAssocID="{372C566D-BFB4-4C44-90CA-5212FABFF63E}" presName="linNode" presStyleCnt="0"/>
      <dgm:spPr/>
    </dgm:pt>
    <dgm:pt modelId="{501B26BB-5B05-5A45-8A67-97D8F44D2B0E}" type="pres">
      <dgm:prSet presAssocID="{372C566D-BFB4-4C44-90CA-5212FABFF63E}" presName="parentText" presStyleLbl="node1" presStyleIdx="4" presStyleCnt="9">
        <dgm:presLayoutVars>
          <dgm:chMax val="1"/>
          <dgm:bulletEnabled val="1"/>
        </dgm:presLayoutVars>
      </dgm:prSet>
      <dgm:spPr/>
    </dgm:pt>
    <dgm:pt modelId="{13C61A95-E6F7-1844-80AD-826E2CAA0397}" type="pres">
      <dgm:prSet presAssocID="{372C566D-BFB4-4C44-90CA-5212FABFF63E}" presName="descendantText" presStyleLbl="alignAccFollowNode1" presStyleIdx="1" presStyleCnt="6">
        <dgm:presLayoutVars>
          <dgm:bulletEnabled val="1"/>
        </dgm:presLayoutVars>
      </dgm:prSet>
      <dgm:spPr/>
    </dgm:pt>
    <dgm:pt modelId="{EB80A9C3-7BDB-094A-973C-3C7DE40EFFB3}" type="pres">
      <dgm:prSet presAssocID="{CB059E81-9FE7-7244-9914-4984479BE65A}" presName="sp" presStyleCnt="0"/>
      <dgm:spPr/>
    </dgm:pt>
    <dgm:pt modelId="{41856558-DD97-6E47-9079-A12C74DA544F}" type="pres">
      <dgm:prSet presAssocID="{708E09FA-ADED-4945-AB48-9485858F0EE6}" presName="linNode" presStyleCnt="0"/>
      <dgm:spPr/>
    </dgm:pt>
    <dgm:pt modelId="{AA9F6854-9C30-6240-AED5-CABF5E94CA19}" type="pres">
      <dgm:prSet presAssocID="{708E09FA-ADED-4945-AB48-9485858F0EE6}" presName="parentText" presStyleLbl="node1" presStyleIdx="5" presStyleCnt="9">
        <dgm:presLayoutVars>
          <dgm:chMax val="1"/>
          <dgm:bulletEnabled val="1"/>
        </dgm:presLayoutVars>
      </dgm:prSet>
      <dgm:spPr/>
    </dgm:pt>
    <dgm:pt modelId="{F9A16BCE-C8D0-9B4E-8E9D-3FF901A9441D}" type="pres">
      <dgm:prSet presAssocID="{708E09FA-ADED-4945-AB48-9485858F0EE6}" presName="descendantText" presStyleLbl="alignAccFollowNode1" presStyleIdx="2" presStyleCnt="6">
        <dgm:presLayoutVars>
          <dgm:bulletEnabled val="1"/>
        </dgm:presLayoutVars>
      </dgm:prSet>
      <dgm:spPr/>
    </dgm:pt>
    <dgm:pt modelId="{00A37408-1192-5C41-A0FD-615C5962858B}" type="pres">
      <dgm:prSet presAssocID="{A2ACCAA8-1CB3-8442-A32E-F34407DB3DE8}" presName="sp" presStyleCnt="0"/>
      <dgm:spPr/>
    </dgm:pt>
    <dgm:pt modelId="{CC9A6832-7D85-CF4E-AB18-A7BFDD715845}" type="pres">
      <dgm:prSet presAssocID="{B8C46F80-3956-2542-AC58-141D20841E70}" presName="linNode" presStyleCnt="0"/>
      <dgm:spPr/>
    </dgm:pt>
    <dgm:pt modelId="{8F308BB1-1CCC-0646-9725-81D2239F392B}" type="pres">
      <dgm:prSet presAssocID="{B8C46F80-3956-2542-AC58-141D20841E70}" presName="parentText" presStyleLbl="node1" presStyleIdx="6" presStyleCnt="9" custLinFactNeighborY="18830">
        <dgm:presLayoutVars>
          <dgm:chMax val="1"/>
          <dgm:bulletEnabled val="1"/>
        </dgm:presLayoutVars>
      </dgm:prSet>
      <dgm:spPr/>
    </dgm:pt>
    <dgm:pt modelId="{FD023E52-3E37-D642-A540-3196BB2F27B5}" type="pres">
      <dgm:prSet presAssocID="{B8C46F80-3956-2542-AC58-141D20841E70}" presName="descendantText" presStyleLbl="alignAccFollowNode1" presStyleIdx="3" presStyleCnt="6" custLinFactNeighborY="23541">
        <dgm:presLayoutVars>
          <dgm:bulletEnabled val="1"/>
        </dgm:presLayoutVars>
      </dgm:prSet>
      <dgm:spPr/>
    </dgm:pt>
    <dgm:pt modelId="{F5DEE4B0-584F-004C-ABEF-C96914FC4E9B}" type="pres">
      <dgm:prSet presAssocID="{4A6634C4-4C71-564D-A9FD-49C580AA8FAE}" presName="sp" presStyleCnt="0"/>
      <dgm:spPr/>
    </dgm:pt>
    <dgm:pt modelId="{F68ED621-FB4A-AF4E-AAE4-382A799F0717}" type="pres">
      <dgm:prSet presAssocID="{CDE9DAFB-D34A-1644-BC7C-233B4688593B}" presName="linNode" presStyleCnt="0"/>
      <dgm:spPr/>
    </dgm:pt>
    <dgm:pt modelId="{01E1D101-5C2D-1A4B-9907-9C29A22319DB}" type="pres">
      <dgm:prSet presAssocID="{CDE9DAFB-D34A-1644-BC7C-233B4688593B}" presName="parentText" presStyleLbl="node1" presStyleIdx="7" presStyleCnt="9" custLinFactNeighborY="18830">
        <dgm:presLayoutVars>
          <dgm:chMax val="1"/>
          <dgm:bulletEnabled val="1"/>
        </dgm:presLayoutVars>
      </dgm:prSet>
      <dgm:spPr/>
    </dgm:pt>
    <dgm:pt modelId="{10FF5B16-7C76-194A-BDD3-25C9054AC284}" type="pres">
      <dgm:prSet presAssocID="{CDE9DAFB-D34A-1644-BC7C-233B4688593B}" presName="descendantText" presStyleLbl="alignAccFollowNode1" presStyleIdx="4" presStyleCnt="6" custLinFactNeighborY="23541">
        <dgm:presLayoutVars>
          <dgm:bulletEnabled val="1"/>
        </dgm:presLayoutVars>
      </dgm:prSet>
      <dgm:spPr/>
    </dgm:pt>
    <dgm:pt modelId="{94F9F523-2331-2F4E-9FB6-696A0C8CB111}" type="pres">
      <dgm:prSet presAssocID="{4CBA94A3-A529-734E-8498-37E957E3EC44}" presName="sp" presStyleCnt="0"/>
      <dgm:spPr/>
    </dgm:pt>
    <dgm:pt modelId="{B7B6DE14-22E5-0E42-8778-C331E38F2CAE}" type="pres">
      <dgm:prSet presAssocID="{65F89BDF-9646-8E48-9A3F-C9C8B8203B2B}" presName="linNode" presStyleCnt="0"/>
      <dgm:spPr/>
    </dgm:pt>
    <dgm:pt modelId="{420045F5-39CF-FB4E-8A9D-B320F3E7CE03}" type="pres">
      <dgm:prSet presAssocID="{65F89BDF-9646-8E48-9A3F-C9C8B8203B2B}" presName="parentText" presStyleLbl="node1" presStyleIdx="8" presStyleCnt="9" custLinFactNeighborY="2954">
        <dgm:presLayoutVars>
          <dgm:chMax val="1"/>
          <dgm:bulletEnabled val="1"/>
        </dgm:presLayoutVars>
      </dgm:prSet>
      <dgm:spPr/>
    </dgm:pt>
    <dgm:pt modelId="{4BA5143A-CED0-7A41-A07D-ECDCA09F3F51}" type="pres">
      <dgm:prSet presAssocID="{65F89BDF-9646-8E48-9A3F-C9C8B8203B2B}" presName="descendantText" presStyleLbl="alignAccFollowNode1" presStyleIdx="5" presStyleCnt="6" custLinFactNeighborY="16193">
        <dgm:presLayoutVars>
          <dgm:bulletEnabled val="1"/>
        </dgm:presLayoutVars>
      </dgm:prSet>
      <dgm:spPr/>
    </dgm:pt>
  </dgm:ptLst>
  <dgm:cxnLst>
    <dgm:cxn modelId="{45904703-2E1D-8C48-87A1-6E0761C0709A}" srcId="{05725AA9-F136-A041-A195-80D804332C25}" destId="{410887D4-5148-214C-B436-9A2BB851F7AA}" srcOrd="1" destOrd="0" parTransId="{C4D06DEF-7023-1748-AA39-131EC7D1C30B}" sibTransId="{B7DC0050-4316-7D4B-B008-228A36844900}"/>
    <dgm:cxn modelId="{5D9E6305-8A56-B748-84B1-1E04E5C6F0EF}" srcId="{05725AA9-F136-A041-A195-80D804332C25}" destId="{65F89BDF-9646-8E48-9A3F-C9C8B8203B2B}" srcOrd="8" destOrd="0" parTransId="{94FB9E88-9430-6047-B6AA-B29ED93D0979}" sibTransId="{0D75A8A8-483E-CA41-AD46-68D4C8571163}"/>
    <dgm:cxn modelId="{23A2AA1D-41A5-074E-9974-564A6E414BE8}" srcId="{B03C574B-AC06-F34C-B663-C4CB3E10F52D}" destId="{1A0D1721-9350-F745-8426-B5164F58B8F9}" srcOrd="0" destOrd="0" parTransId="{3E8C1227-EF31-A546-942E-FE5C133F0F85}" sibTransId="{DD88541C-B19B-E54B-9440-A966D019449C}"/>
    <dgm:cxn modelId="{B6C4C520-B664-AD4D-8D30-696414082CC7}" srcId="{708E09FA-ADED-4945-AB48-9485858F0EE6}" destId="{CBC0EEF2-5896-9B44-BB11-5C6860D6D78E}" srcOrd="0" destOrd="0" parTransId="{F5738C0C-75D5-144B-8C63-8BA90B046D38}" sibTransId="{0A56358F-DAC8-7E47-8B0C-80F9E39274C3}"/>
    <dgm:cxn modelId="{1C7CAE2D-8E10-414A-A616-83572A2BC52E}" type="presOf" srcId="{CBC0EEF2-5896-9B44-BB11-5C6860D6D78E}" destId="{F9A16BCE-C8D0-9B4E-8E9D-3FF901A9441D}" srcOrd="0" destOrd="0" presId="urn:microsoft.com/office/officeart/2005/8/layout/vList5"/>
    <dgm:cxn modelId="{53CF8E30-1FAD-DA46-BD25-6CC870EDEECD}" type="presOf" srcId="{1A0D1721-9350-F745-8426-B5164F58B8F9}" destId="{3756847F-EFF3-A347-9715-DC4B740E13BA}" srcOrd="0" destOrd="0" presId="urn:microsoft.com/office/officeart/2005/8/layout/vList5"/>
    <dgm:cxn modelId="{8A292C3D-A96E-874E-92A2-3B7396DDB05F}" srcId="{05725AA9-F136-A041-A195-80D804332C25}" destId="{54B4CECB-0CC8-3740-A3D5-D638332A5DF6}" srcOrd="2" destOrd="0" parTransId="{E83D075E-AA44-044C-BD4B-0A65E2BA3177}" sibTransId="{DBE8A2C7-C57F-4640-9733-5D388F4C9ADB}"/>
    <dgm:cxn modelId="{6FBB3B41-7CC4-8C44-B35D-7BB97B46B416}" srcId="{05725AA9-F136-A041-A195-80D804332C25}" destId="{708E09FA-ADED-4945-AB48-9485858F0EE6}" srcOrd="5" destOrd="0" parTransId="{E27DD22A-D46F-1F46-AE3D-380FB841E88C}" sibTransId="{A2ACCAA8-1CB3-8442-A32E-F34407DB3DE8}"/>
    <dgm:cxn modelId="{B83B4744-06D6-924B-9BDC-D57A3149A0BB}" type="presOf" srcId="{B8C46F80-3956-2542-AC58-141D20841E70}" destId="{8F308BB1-1CCC-0646-9725-81D2239F392B}" srcOrd="0" destOrd="0" presId="urn:microsoft.com/office/officeart/2005/8/layout/vList5"/>
    <dgm:cxn modelId="{DDAA3651-5C9B-4640-8012-44ECA21EDA23}" type="presOf" srcId="{5416C1A3-D8FF-B349-8806-738843A7C3AE}" destId="{10FF5B16-7C76-194A-BDD3-25C9054AC284}" srcOrd="0" destOrd="0" presId="urn:microsoft.com/office/officeart/2005/8/layout/vList5"/>
    <dgm:cxn modelId="{05587054-1BC9-9D4C-9971-2087E9BE31A7}" srcId="{05725AA9-F136-A041-A195-80D804332C25}" destId="{CDE9DAFB-D34A-1644-BC7C-233B4688593B}" srcOrd="7" destOrd="0" parTransId="{AFC79A84-C429-4441-B07D-1C61EF8D628C}" sibTransId="{4CBA94A3-A529-734E-8498-37E957E3EC44}"/>
    <dgm:cxn modelId="{C52D4259-580C-E74A-A90F-71BF9CBB55F4}" srcId="{372C566D-BFB4-4C44-90CA-5212FABFF63E}" destId="{17C702A8-A4E7-1C42-868E-F1D311FBA7BF}" srcOrd="0" destOrd="0" parTransId="{AE64BED9-38D1-1B41-B03A-DFE9331F0348}" sibTransId="{49FF6AC8-C75D-3C4E-9EB3-FC912F4BBF2C}"/>
    <dgm:cxn modelId="{1147DD5D-A050-BC4D-8978-4D366728BCBD}" srcId="{B8C46F80-3956-2542-AC58-141D20841E70}" destId="{FCBF0FF5-07ED-EA4E-846A-F89B8DC80DA1}" srcOrd="0" destOrd="0" parTransId="{8DAB995A-ED48-6443-8CDA-D59781342C20}" sibTransId="{4A8CFBAA-390E-6E4B-84DF-7F30A3BDA951}"/>
    <dgm:cxn modelId="{7E1A185E-20E6-D543-922D-E6E083E0AB83}" type="presOf" srcId="{05725AA9-F136-A041-A195-80D804332C25}" destId="{76D6F712-EC14-1045-94C9-DA1177AE918F}" srcOrd="0" destOrd="0" presId="urn:microsoft.com/office/officeart/2005/8/layout/vList5"/>
    <dgm:cxn modelId="{DCAC0161-62E9-C743-8878-5286E32EE109}" type="presOf" srcId="{B03C574B-AC06-F34C-B663-C4CB3E10F52D}" destId="{243D2364-BB95-5C47-8520-2B87ABD0F4DE}" srcOrd="0" destOrd="0" presId="urn:microsoft.com/office/officeart/2005/8/layout/vList5"/>
    <dgm:cxn modelId="{37784862-575F-9441-AD3C-FF288CCC5A4C}" srcId="{05725AA9-F136-A041-A195-80D804332C25}" destId="{B8C46F80-3956-2542-AC58-141D20841E70}" srcOrd="6" destOrd="0" parTransId="{FB934FCB-4E74-494E-B0BF-C77D3C307ECD}" sibTransId="{4A6634C4-4C71-564D-A9FD-49C580AA8FAE}"/>
    <dgm:cxn modelId="{2D95A066-2FD1-BE40-A008-CA0956A4B344}" srcId="{05725AA9-F136-A041-A195-80D804332C25}" destId="{59D94F62-1AFD-8440-8699-765E9B6B87E9}" srcOrd="0" destOrd="0" parTransId="{EB7A0C27-92CC-A540-B4B7-1687A0CA8A43}" sibTransId="{A0611CD0-61CA-224B-B76D-CD35C5BA3E50}"/>
    <dgm:cxn modelId="{9C27236A-3923-2B4D-BFEA-7082A295F477}" type="presOf" srcId="{708E09FA-ADED-4945-AB48-9485858F0EE6}" destId="{AA9F6854-9C30-6240-AED5-CABF5E94CA19}" srcOrd="0" destOrd="0" presId="urn:microsoft.com/office/officeart/2005/8/layout/vList5"/>
    <dgm:cxn modelId="{EB064F74-7D84-794B-B5B2-EBAE1F22C235}" type="presOf" srcId="{17C702A8-A4E7-1C42-868E-F1D311FBA7BF}" destId="{13C61A95-E6F7-1844-80AD-826E2CAA0397}" srcOrd="0" destOrd="0" presId="urn:microsoft.com/office/officeart/2005/8/layout/vList5"/>
    <dgm:cxn modelId="{593C8C7E-8236-BD4E-B26C-9A3629488A50}" srcId="{05725AA9-F136-A041-A195-80D804332C25}" destId="{372C566D-BFB4-4C44-90CA-5212FABFF63E}" srcOrd="4" destOrd="0" parTransId="{70563927-BC17-1C49-9530-673AC4166146}" sibTransId="{CB059E81-9FE7-7244-9914-4984479BE65A}"/>
    <dgm:cxn modelId="{33205291-3282-D243-A999-EA39684C6A47}" type="presOf" srcId="{554F99B9-8964-6542-BA1E-46A8BEF97177}" destId="{4BA5143A-CED0-7A41-A07D-ECDCA09F3F51}" srcOrd="0" destOrd="0" presId="urn:microsoft.com/office/officeart/2005/8/layout/vList5"/>
    <dgm:cxn modelId="{F207A9A0-D703-6A44-8599-012F1EF1A477}" type="presOf" srcId="{59D94F62-1AFD-8440-8699-765E9B6B87E9}" destId="{B4F6B9F8-D716-BB40-9DD8-327A24FDF19B}" srcOrd="0" destOrd="0" presId="urn:microsoft.com/office/officeart/2005/8/layout/vList5"/>
    <dgm:cxn modelId="{4C721CA1-0CCF-1244-94CC-A564ECE5C18E}" srcId="{05725AA9-F136-A041-A195-80D804332C25}" destId="{B03C574B-AC06-F34C-B663-C4CB3E10F52D}" srcOrd="3" destOrd="0" parTransId="{0BFC4238-6920-B640-BA83-C34467771C2C}" sibTransId="{47023914-C695-4345-BAC3-1F59530EBB82}"/>
    <dgm:cxn modelId="{575495A3-E881-B446-A606-6A330FDB7E68}" type="presOf" srcId="{410887D4-5148-214C-B436-9A2BB851F7AA}" destId="{7F5F1D9A-FC06-8741-B5CE-3F81FB22B27A}" srcOrd="0" destOrd="0" presId="urn:microsoft.com/office/officeart/2005/8/layout/vList5"/>
    <dgm:cxn modelId="{F57C87B2-D329-624A-8F61-4B542700BCB2}" srcId="{CDE9DAFB-D34A-1644-BC7C-233B4688593B}" destId="{5416C1A3-D8FF-B349-8806-738843A7C3AE}" srcOrd="0" destOrd="0" parTransId="{E0A6800C-1DC6-0749-B595-41BAE2D939E9}" sibTransId="{157522FE-4DB2-094D-8398-800496E61B83}"/>
    <dgm:cxn modelId="{135D55E6-C1C9-E149-AD6D-25643C44868F}" type="presOf" srcId="{FCBF0FF5-07ED-EA4E-846A-F89B8DC80DA1}" destId="{FD023E52-3E37-D642-A540-3196BB2F27B5}" srcOrd="0" destOrd="0" presId="urn:microsoft.com/office/officeart/2005/8/layout/vList5"/>
    <dgm:cxn modelId="{A90EE2E7-0925-BE4C-BC37-0AE8A5847BD7}" type="presOf" srcId="{65F89BDF-9646-8E48-9A3F-C9C8B8203B2B}" destId="{420045F5-39CF-FB4E-8A9D-B320F3E7CE03}" srcOrd="0" destOrd="0" presId="urn:microsoft.com/office/officeart/2005/8/layout/vList5"/>
    <dgm:cxn modelId="{6F0F30E8-3D2D-E141-AF8B-05E4DBE922C0}" type="presOf" srcId="{372C566D-BFB4-4C44-90CA-5212FABFF63E}" destId="{501B26BB-5B05-5A45-8A67-97D8F44D2B0E}" srcOrd="0" destOrd="0" presId="urn:microsoft.com/office/officeart/2005/8/layout/vList5"/>
    <dgm:cxn modelId="{B06BB7F0-18A9-BF42-839B-6C068B0BEED8}" srcId="{65F89BDF-9646-8E48-9A3F-C9C8B8203B2B}" destId="{554F99B9-8964-6542-BA1E-46A8BEF97177}" srcOrd="0" destOrd="0" parTransId="{137CC3FA-6C5E-9F47-80AF-EB1AF87F8D16}" sibTransId="{682B4C97-320C-F640-A742-0C75BE45E197}"/>
    <dgm:cxn modelId="{5E26A7F5-574D-8747-9D69-CA4737A8C384}" type="presOf" srcId="{CDE9DAFB-D34A-1644-BC7C-233B4688593B}" destId="{01E1D101-5C2D-1A4B-9907-9C29A22319DB}" srcOrd="0" destOrd="0" presId="urn:microsoft.com/office/officeart/2005/8/layout/vList5"/>
    <dgm:cxn modelId="{D5777CFB-7A9B-EC48-ACD9-FAE6D19CFAD3}" type="presOf" srcId="{54B4CECB-0CC8-3740-A3D5-D638332A5DF6}" destId="{211CB832-1FCE-2049-A747-E9D982922528}" srcOrd="0" destOrd="0" presId="urn:microsoft.com/office/officeart/2005/8/layout/vList5"/>
    <dgm:cxn modelId="{4E042782-C07A-8745-AD5C-D8B9459631DE}" type="presParOf" srcId="{76D6F712-EC14-1045-94C9-DA1177AE918F}" destId="{B3CAD519-11CA-4C44-893D-6523CB2D7CF8}" srcOrd="0" destOrd="0" presId="urn:microsoft.com/office/officeart/2005/8/layout/vList5"/>
    <dgm:cxn modelId="{8A76CA02-3861-F140-AD94-B019FE5388A5}" type="presParOf" srcId="{B3CAD519-11CA-4C44-893D-6523CB2D7CF8}" destId="{B4F6B9F8-D716-BB40-9DD8-327A24FDF19B}" srcOrd="0" destOrd="0" presId="urn:microsoft.com/office/officeart/2005/8/layout/vList5"/>
    <dgm:cxn modelId="{C7742C21-B3B6-4748-9463-C0371CDC8BA9}" type="presParOf" srcId="{76D6F712-EC14-1045-94C9-DA1177AE918F}" destId="{B582F3E3-ACA4-C14D-9CBF-2D794E1E2BBB}" srcOrd="1" destOrd="0" presId="urn:microsoft.com/office/officeart/2005/8/layout/vList5"/>
    <dgm:cxn modelId="{917A5690-81DF-5D43-A1BD-F3E58C747C29}" type="presParOf" srcId="{76D6F712-EC14-1045-94C9-DA1177AE918F}" destId="{6DE3D6B6-33A3-594A-AFD5-E6F263C0B981}" srcOrd="2" destOrd="0" presId="urn:microsoft.com/office/officeart/2005/8/layout/vList5"/>
    <dgm:cxn modelId="{A8705053-A161-7542-97D7-DE310871FC63}" type="presParOf" srcId="{6DE3D6B6-33A3-594A-AFD5-E6F263C0B981}" destId="{7F5F1D9A-FC06-8741-B5CE-3F81FB22B27A}" srcOrd="0" destOrd="0" presId="urn:microsoft.com/office/officeart/2005/8/layout/vList5"/>
    <dgm:cxn modelId="{AC2C7BB7-F785-6D4C-87BD-1371D6FC8F39}" type="presParOf" srcId="{76D6F712-EC14-1045-94C9-DA1177AE918F}" destId="{FFD06689-2231-4948-8493-B064AF8A40FB}" srcOrd="3" destOrd="0" presId="urn:microsoft.com/office/officeart/2005/8/layout/vList5"/>
    <dgm:cxn modelId="{605D159F-E1A3-E642-AE35-851447A9AA37}" type="presParOf" srcId="{76D6F712-EC14-1045-94C9-DA1177AE918F}" destId="{07D6D071-E8BB-DA42-A068-2DCBD5B9F518}" srcOrd="4" destOrd="0" presId="urn:microsoft.com/office/officeart/2005/8/layout/vList5"/>
    <dgm:cxn modelId="{7E48160A-A7DC-7C4C-9D1F-89ABE87FCA6E}" type="presParOf" srcId="{07D6D071-E8BB-DA42-A068-2DCBD5B9F518}" destId="{211CB832-1FCE-2049-A747-E9D982922528}" srcOrd="0" destOrd="0" presId="urn:microsoft.com/office/officeart/2005/8/layout/vList5"/>
    <dgm:cxn modelId="{0032BEB2-01F1-DD4F-A42D-31366AC9E988}" type="presParOf" srcId="{76D6F712-EC14-1045-94C9-DA1177AE918F}" destId="{BA772272-8842-7047-AF8F-D1F259F20F20}" srcOrd="5" destOrd="0" presId="urn:microsoft.com/office/officeart/2005/8/layout/vList5"/>
    <dgm:cxn modelId="{7D71D5AE-CFD2-4C47-A3EB-50AB9408362D}" type="presParOf" srcId="{76D6F712-EC14-1045-94C9-DA1177AE918F}" destId="{EABAA764-632B-0A41-A552-8F7E2AF47030}" srcOrd="6" destOrd="0" presId="urn:microsoft.com/office/officeart/2005/8/layout/vList5"/>
    <dgm:cxn modelId="{F33FD225-C4EA-8947-846F-8680301BCAC7}" type="presParOf" srcId="{EABAA764-632B-0A41-A552-8F7E2AF47030}" destId="{243D2364-BB95-5C47-8520-2B87ABD0F4DE}" srcOrd="0" destOrd="0" presId="urn:microsoft.com/office/officeart/2005/8/layout/vList5"/>
    <dgm:cxn modelId="{DF827861-0590-8544-8A0F-43D228217946}" type="presParOf" srcId="{EABAA764-632B-0A41-A552-8F7E2AF47030}" destId="{3756847F-EFF3-A347-9715-DC4B740E13BA}" srcOrd="1" destOrd="0" presId="urn:microsoft.com/office/officeart/2005/8/layout/vList5"/>
    <dgm:cxn modelId="{5B557A30-792D-2F48-AF8E-C3F3D2A29460}" type="presParOf" srcId="{76D6F712-EC14-1045-94C9-DA1177AE918F}" destId="{08B753EC-CE74-6444-8EA8-CE08C3A53772}" srcOrd="7" destOrd="0" presId="urn:microsoft.com/office/officeart/2005/8/layout/vList5"/>
    <dgm:cxn modelId="{47A69A83-3788-1A4F-8345-3AD4F88BC9AC}" type="presParOf" srcId="{76D6F712-EC14-1045-94C9-DA1177AE918F}" destId="{4128A974-0578-9B43-A5B9-B8A6602DC2BE}" srcOrd="8" destOrd="0" presId="urn:microsoft.com/office/officeart/2005/8/layout/vList5"/>
    <dgm:cxn modelId="{95D28CEC-3327-3A49-BAAF-1F3BAC1E89CF}" type="presParOf" srcId="{4128A974-0578-9B43-A5B9-B8A6602DC2BE}" destId="{501B26BB-5B05-5A45-8A67-97D8F44D2B0E}" srcOrd="0" destOrd="0" presId="urn:microsoft.com/office/officeart/2005/8/layout/vList5"/>
    <dgm:cxn modelId="{1D8D220E-AE0B-D64D-8AED-DBF460DE0F24}" type="presParOf" srcId="{4128A974-0578-9B43-A5B9-B8A6602DC2BE}" destId="{13C61A95-E6F7-1844-80AD-826E2CAA0397}" srcOrd="1" destOrd="0" presId="urn:microsoft.com/office/officeart/2005/8/layout/vList5"/>
    <dgm:cxn modelId="{E5352B23-B931-4443-B710-DBC21319A18F}" type="presParOf" srcId="{76D6F712-EC14-1045-94C9-DA1177AE918F}" destId="{EB80A9C3-7BDB-094A-973C-3C7DE40EFFB3}" srcOrd="9" destOrd="0" presId="urn:microsoft.com/office/officeart/2005/8/layout/vList5"/>
    <dgm:cxn modelId="{9CC4D587-BC99-ED4B-A7E7-64D4314CB155}" type="presParOf" srcId="{76D6F712-EC14-1045-94C9-DA1177AE918F}" destId="{41856558-DD97-6E47-9079-A12C74DA544F}" srcOrd="10" destOrd="0" presId="urn:microsoft.com/office/officeart/2005/8/layout/vList5"/>
    <dgm:cxn modelId="{7C3F7634-C1E0-5649-B196-D1E621531F2C}" type="presParOf" srcId="{41856558-DD97-6E47-9079-A12C74DA544F}" destId="{AA9F6854-9C30-6240-AED5-CABF5E94CA19}" srcOrd="0" destOrd="0" presId="urn:microsoft.com/office/officeart/2005/8/layout/vList5"/>
    <dgm:cxn modelId="{DE55D184-B121-1E45-A89B-9793F1664A49}" type="presParOf" srcId="{41856558-DD97-6E47-9079-A12C74DA544F}" destId="{F9A16BCE-C8D0-9B4E-8E9D-3FF901A9441D}" srcOrd="1" destOrd="0" presId="urn:microsoft.com/office/officeart/2005/8/layout/vList5"/>
    <dgm:cxn modelId="{8D012FE9-B059-2C4C-88F6-3B5397D4D7D5}" type="presParOf" srcId="{76D6F712-EC14-1045-94C9-DA1177AE918F}" destId="{00A37408-1192-5C41-A0FD-615C5962858B}" srcOrd="11" destOrd="0" presId="urn:microsoft.com/office/officeart/2005/8/layout/vList5"/>
    <dgm:cxn modelId="{FDBE2585-64F5-BC47-984B-607301D93E57}" type="presParOf" srcId="{76D6F712-EC14-1045-94C9-DA1177AE918F}" destId="{CC9A6832-7D85-CF4E-AB18-A7BFDD715845}" srcOrd="12" destOrd="0" presId="urn:microsoft.com/office/officeart/2005/8/layout/vList5"/>
    <dgm:cxn modelId="{D3B5530D-0A45-2249-9578-4B7A92D3110A}" type="presParOf" srcId="{CC9A6832-7D85-CF4E-AB18-A7BFDD715845}" destId="{8F308BB1-1CCC-0646-9725-81D2239F392B}" srcOrd="0" destOrd="0" presId="urn:microsoft.com/office/officeart/2005/8/layout/vList5"/>
    <dgm:cxn modelId="{FAF0F580-12B9-FA40-9428-D9BC032CFB26}" type="presParOf" srcId="{CC9A6832-7D85-CF4E-AB18-A7BFDD715845}" destId="{FD023E52-3E37-D642-A540-3196BB2F27B5}" srcOrd="1" destOrd="0" presId="urn:microsoft.com/office/officeart/2005/8/layout/vList5"/>
    <dgm:cxn modelId="{2B7774A6-CC6E-EC4B-AF40-06A9F77FC60A}" type="presParOf" srcId="{76D6F712-EC14-1045-94C9-DA1177AE918F}" destId="{F5DEE4B0-584F-004C-ABEF-C96914FC4E9B}" srcOrd="13" destOrd="0" presId="urn:microsoft.com/office/officeart/2005/8/layout/vList5"/>
    <dgm:cxn modelId="{1F3C3459-E89B-B44D-B094-B18D72690B6A}" type="presParOf" srcId="{76D6F712-EC14-1045-94C9-DA1177AE918F}" destId="{F68ED621-FB4A-AF4E-AAE4-382A799F0717}" srcOrd="14" destOrd="0" presId="urn:microsoft.com/office/officeart/2005/8/layout/vList5"/>
    <dgm:cxn modelId="{A5BB7E50-FD43-9947-96B0-09FC91551080}" type="presParOf" srcId="{F68ED621-FB4A-AF4E-AAE4-382A799F0717}" destId="{01E1D101-5C2D-1A4B-9907-9C29A22319DB}" srcOrd="0" destOrd="0" presId="urn:microsoft.com/office/officeart/2005/8/layout/vList5"/>
    <dgm:cxn modelId="{9165B8CC-291B-4048-A080-889FE3AA4EF9}" type="presParOf" srcId="{F68ED621-FB4A-AF4E-AAE4-382A799F0717}" destId="{10FF5B16-7C76-194A-BDD3-25C9054AC284}" srcOrd="1" destOrd="0" presId="urn:microsoft.com/office/officeart/2005/8/layout/vList5"/>
    <dgm:cxn modelId="{58E4CBA9-48A8-724E-A9FD-7D58C6F93325}" type="presParOf" srcId="{76D6F712-EC14-1045-94C9-DA1177AE918F}" destId="{94F9F523-2331-2F4E-9FB6-696A0C8CB111}" srcOrd="15" destOrd="0" presId="urn:microsoft.com/office/officeart/2005/8/layout/vList5"/>
    <dgm:cxn modelId="{CB50A908-4D96-EA47-914A-B5131160BA7B}" type="presParOf" srcId="{76D6F712-EC14-1045-94C9-DA1177AE918F}" destId="{B7B6DE14-22E5-0E42-8778-C331E38F2CAE}" srcOrd="16" destOrd="0" presId="urn:microsoft.com/office/officeart/2005/8/layout/vList5"/>
    <dgm:cxn modelId="{2F7E257D-39E0-304A-A604-7FA2D23A5ABA}" type="presParOf" srcId="{B7B6DE14-22E5-0E42-8778-C331E38F2CAE}" destId="{420045F5-39CF-FB4E-8A9D-B320F3E7CE03}" srcOrd="0" destOrd="0" presId="urn:microsoft.com/office/officeart/2005/8/layout/vList5"/>
    <dgm:cxn modelId="{2F58BF92-8C71-5E4B-A16D-716C80DEACE5}" type="presParOf" srcId="{B7B6DE14-22E5-0E42-8778-C331E38F2CAE}" destId="{4BA5143A-CED0-7A41-A07D-ECDCA09F3F5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E29DFB-567C-6D48-AC4B-3F183271DBE8}" type="doc">
      <dgm:prSet loTypeId="urn:microsoft.com/office/officeart/2005/8/layout/default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D6CA4F9A-B416-0441-BCBB-C62A4A484163}">
      <dgm:prSet phldrT="[Text]"/>
      <dgm:spPr/>
      <dgm:t>
        <a:bodyPr/>
        <a:lstStyle/>
        <a:p>
          <a:r>
            <a:rPr lang="en-GB" dirty="0"/>
            <a:t>M1</a:t>
          </a:r>
        </a:p>
      </dgm:t>
    </dgm:pt>
    <dgm:pt modelId="{3E3326AC-51EA-5347-998D-6F9D66FC440E}" type="parTrans" cxnId="{973923C2-0644-AA43-B15A-54300525AA00}">
      <dgm:prSet/>
      <dgm:spPr/>
      <dgm:t>
        <a:bodyPr/>
        <a:lstStyle/>
        <a:p>
          <a:endParaRPr lang="en-GB"/>
        </a:p>
      </dgm:t>
    </dgm:pt>
    <dgm:pt modelId="{0D28F66B-C293-424B-886C-B38C0AD64F13}" type="sibTrans" cxnId="{973923C2-0644-AA43-B15A-54300525AA00}">
      <dgm:prSet/>
      <dgm:spPr/>
      <dgm:t>
        <a:bodyPr/>
        <a:lstStyle/>
        <a:p>
          <a:endParaRPr lang="en-GB"/>
        </a:p>
      </dgm:t>
    </dgm:pt>
    <dgm:pt modelId="{4F72E647-E06E-234D-8981-6F8B9C32B27F}">
      <dgm:prSet phldrT="[Text]"/>
      <dgm:spPr/>
      <dgm:t>
        <a:bodyPr/>
        <a:lstStyle/>
        <a:p>
          <a:r>
            <a:rPr lang="en-GB" dirty="0"/>
            <a:t>M2</a:t>
          </a:r>
        </a:p>
      </dgm:t>
    </dgm:pt>
    <dgm:pt modelId="{6B2E6A1E-D55A-AA4F-A87B-32FAD310DF2F}" type="parTrans" cxnId="{EEF9BD1E-21DD-4C40-9161-0C96CC5C5C3A}">
      <dgm:prSet/>
      <dgm:spPr/>
      <dgm:t>
        <a:bodyPr/>
        <a:lstStyle/>
        <a:p>
          <a:endParaRPr lang="en-GB"/>
        </a:p>
      </dgm:t>
    </dgm:pt>
    <dgm:pt modelId="{5ADE5EF6-E00F-8E40-BF7D-E0DF7450BB79}" type="sibTrans" cxnId="{EEF9BD1E-21DD-4C40-9161-0C96CC5C5C3A}">
      <dgm:prSet/>
      <dgm:spPr/>
      <dgm:t>
        <a:bodyPr/>
        <a:lstStyle/>
        <a:p>
          <a:endParaRPr lang="en-GB"/>
        </a:p>
      </dgm:t>
    </dgm:pt>
    <dgm:pt modelId="{01145139-9516-234D-8B0D-023CE321B42A}">
      <dgm:prSet phldrT="[Text]"/>
      <dgm:spPr/>
      <dgm:t>
        <a:bodyPr/>
        <a:lstStyle/>
        <a:p>
          <a:r>
            <a:rPr lang="en-GB" dirty="0"/>
            <a:t>M3</a:t>
          </a:r>
        </a:p>
      </dgm:t>
    </dgm:pt>
    <dgm:pt modelId="{821921B2-E853-8743-871F-CA14D46BAAF4}" type="parTrans" cxnId="{038AD6D9-535A-334B-9C6C-20387408AFA8}">
      <dgm:prSet/>
      <dgm:spPr/>
      <dgm:t>
        <a:bodyPr/>
        <a:lstStyle/>
        <a:p>
          <a:endParaRPr lang="en-GB"/>
        </a:p>
      </dgm:t>
    </dgm:pt>
    <dgm:pt modelId="{C6845DF9-042C-7447-B92B-1AA2F7A59DE2}" type="sibTrans" cxnId="{038AD6D9-535A-334B-9C6C-20387408AFA8}">
      <dgm:prSet/>
      <dgm:spPr/>
      <dgm:t>
        <a:bodyPr/>
        <a:lstStyle/>
        <a:p>
          <a:endParaRPr lang="en-GB"/>
        </a:p>
      </dgm:t>
    </dgm:pt>
    <dgm:pt modelId="{1329DBC4-C9AD-354B-AB15-7EA81FA267CC}">
      <dgm:prSet phldrT="[Text]"/>
      <dgm:spPr/>
      <dgm:t>
        <a:bodyPr/>
        <a:lstStyle/>
        <a:p>
          <a:r>
            <a:rPr lang="en-GB" dirty="0"/>
            <a:t>M4</a:t>
          </a:r>
        </a:p>
      </dgm:t>
    </dgm:pt>
    <dgm:pt modelId="{33840DB7-9AAA-3545-A4E8-F1823822F6EC}" type="parTrans" cxnId="{88B0CDD5-FE72-6D45-97C2-891B69FBB7F4}">
      <dgm:prSet/>
      <dgm:spPr/>
      <dgm:t>
        <a:bodyPr/>
        <a:lstStyle/>
        <a:p>
          <a:endParaRPr lang="en-GB"/>
        </a:p>
      </dgm:t>
    </dgm:pt>
    <dgm:pt modelId="{79EDA6AC-ED2C-0B4B-B486-1F2B66568DE1}" type="sibTrans" cxnId="{88B0CDD5-FE72-6D45-97C2-891B69FBB7F4}">
      <dgm:prSet/>
      <dgm:spPr/>
      <dgm:t>
        <a:bodyPr/>
        <a:lstStyle/>
        <a:p>
          <a:endParaRPr lang="en-GB"/>
        </a:p>
      </dgm:t>
    </dgm:pt>
    <dgm:pt modelId="{69D46610-3EC8-5746-8AC4-139379230D14}">
      <dgm:prSet phldrT="[Text]"/>
      <dgm:spPr/>
      <dgm:t>
        <a:bodyPr/>
        <a:lstStyle/>
        <a:p>
          <a:r>
            <a:rPr lang="en-GB" dirty="0"/>
            <a:t>--</a:t>
          </a:r>
        </a:p>
      </dgm:t>
    </dgm:pt>
    <dgm:pt modelId="{1B48E495-3804-AE4D-A25A-F0D86CD7C939}" type="parTrans" cxnId="{1B333BA2-68A5-5249-AA53-D786DA104559}">
      <dgm:prSet/>
      <dgm:spPr/>
      <dgm:t>
        <a:bodyPr/>
        <a:lstStyle/>
        <a:p>
          <a:endParaRPr lang="en-GB"/>
        </a:p>
      </dgm:t>
    </dgm:pt>
    <dgm:pt modelId="{5D350694-C801-FE4F-BECE-71BFDF36B9CF}" type="sibTrans" cxnId="{1B333BA2-68A5-5249-AA53-D786DA104559}">
      <dgm:prSet/>
      <dgm:spPr/>
      <dgm:t>
        <a:bodyPr/>
        <a:lstStyle/>
        <a:p>
          <a:endParaRPr lang="en-GB"/>
        </a:p>
      </dgm:t>
    </dgm:pt>
    <dgm:pt modelId="{96450220-2E4B-7D43-8E70-7227626656BF}">
      <dgm:prSet phldrT="[Text]"/>
      <dgm:spPr/>
      <dgm:t>
        <a:bodyPr/>
        <a:lstStyle/>
        <a:p>
          <a:r>
            <a:rPr lang="en-GB" dirty="0"/>
            <a:t>--</a:t>
          </a:r>
        </a:p>
      </dgm:t>
    </dgm:pt>
    <dgm:pt modelId="{F06DFE18-4D58-264A-98E0-A89E268C8519}" type="parTrans" cxnId="{2989D715-FA4A-0340-9972-F1D3A3B49DC5}">
      <dgm:prSet/>
      <dgm:spPr/>
      <dgm:t>
        <a:bodyPr/>
        <a:lstStyle/>
        <a:p>
          <a:endParaRPr lang="en-GB"/>
        </a:p>
      </dgm:t>
    </dgm:pt>
    <dgm:pt modelId="{0B3D361C-F13B-DD46-B17E-B4E4D53D6F17}" type="sibTrans" cxnId="{2989D715-FA4A-0340-9972-F1D3A3B49DC5}">
      <dgm:prSet/>
      <dgm:spPr/>
      <dgm:t>
        <a:bodyPr/>
        <a:lstStyle/>
        <a:p>
          <a:endParaRPr lang="en-GB"/>
        </a:p>
      </dgm:t>
    </dgm:pt>
    <dgm:pt modelId="{0335E221-C59B-E346-9D96-8CAEACFD982F}">
      <dgm:prSet phldrT="[Text]"/>
      <dgm:spPr/>
      <dgm:t>
        <a:bodyPr/>
        <a:lstStyle/>
        <a:p>
          <a:r>
            <a:rPr lang="en-GB" dirty="0"/>
            <a:t>M11</a:t>
          </a:r>
        </a:p>
      </dgm:t>
    </dgm:pt>
    <dgm:pt modelId="{D9E8C9D1-E9D0-6E47-A364-4E16F2597C3D}" type="parTrans" cxnId="{936BDA59-4C10-B145-B87A-0B9AF44B3F70}">
      <dgm:prSet/>
      <dgm:spPr/>
      <dgm:t>
        <a:bodyPr/>
        <a:lstStyle/>
        <a:p>
          <a:endParaRPr lang="en-GB"/>
        </a:p>
      </dgm:t>
    </dgm:pt>
    <dgm:pt modelId="{7437BC78-3693-4C48-B8AC-741DEC7DF311}" type="sibTrans" cxnId="{936BDA59-4C10-B145-B87A-0B9AF44B3F70}">
      <dgm:prSet/>
      <dgm:spPr/>
      <dgm:t>
        <a:bodyPr/>
        <a:lstStyle/>
        <a:p>
          <a:endParaRPr lang="en-GB"/>
        </a:p>
      </dgm:t>
    </dgm:pt>
    <dgm:pt modelId="{8B20E150-BBED-6C4F-8645-A1DAE564F717}">
      <dgm:prSet phldrT="[Text]"/>
      <dgm:spPr/>
      <dgm:t>
        <a:bodyPr/>
        <a:lstStyle/>
        <a:p>
          <a:r>
            <a:rPr lang="en-GB" dirty="0"/>
            <a:t>M12</a:t>
          </a:r>
        </a:p>
      </dgm:t>
    </dgm:pt>
    <dgm:pt modelId="{AB704085-55DD-2E48-B18F-613F7B8A8FB4}" type="parTrans" cxnId="{3128A903-ED3F-5D47-8D24-7E58C6BDFAF2}">
      <dgm:prSet/>
      <dgm:spPr/>
      <dgm:t>
        <a:bodyPr/>
        <a:lstStyle/>
        <a:p>
          <a:endParaRPr lang="en-GB"/>
        </a:p>
      </dgm:t>
    </dgm:pt>
    <dgm:pt modelId="{CD1C50BE-DF2F-C844-A263-CD5F6A68AD14}" type="sibTrans" cxnId="{3128A903-ED3F-5D47-8D24-7E58C6BDFAF2}">
      <dgm:prSet/>
      <dgm:spPr/>
      <dgm:t>
        <a:bodyPr/>
        <a:lstStyle/>
        <a:p>
          <a:endParaRPr lang="en-GB"/>
        </a:p>
      </dgm:t>
    </dgm:pt>
    <dgm:pt modelId="{96FBE065-D25A-4D41-9ABF-F114FB263406}">
      <dgm:prSet phldrT="[Text]"/>
      <dgm:spPr/>
      <dgm:t>
        <a:bodyPr/>
        <a:lstStyle/>
        <a:p>
          <a:r>
            <a:rPr lang="en-GB" dirty="0"/>
            <a:t>--</a:t>
          </a:r>
        </a:p>
      </dgm:t>
    </dgm:pt>
    <dgm:pt modelId="{DEEFDAD7-4F04-C84B-B1EE-9D1E01E9DBB8}" type="parTrans" cxnId="{6A760DFB-DB4A-0B41-83AE-A707D2552C9C}">
      <dgm:prSet/>
      <dgm:spPr/>
      <dgm:t>
        <a:bodyPr/>
        <a:lstStyle/>
        <a:p>
          <a:endParaRPr lang="en-GB"/>
        </a:p>
      </dgm:t>
    </dgm:pt>
    <dgm:pt modelId="{0B518313-DB30-BE45-9EC9-9BAF19C48D8F}" type="sibTrans" cxnId="{6A760DFB-DB4A-0B41-83AE-A707D2552C9C}">
      <dgm:prSet/>
      <dgm:spPr/>
      <dgm:t>
        <a:bodyPr/>
        <a:lstStyle/>
        <a:p>
          <a:endParaRPr lang="en-GB"/>
        </a:p>
      </dgm:t>
    </dgm:pt>
    <dgm:pt modelId="{16C990AD-E25F-7E4C-B1C6-0C6B87FD0FBE}" type="pres">
      <dgm:prSet presAssocID="{31E29DFB-567C-6D48-AC4B-3F183271DBE8}" presName="diagram" presStyleCnt="0">
        <dgm:presLayoutVars>
          <dgm:dir/>
          <dgm:resizeHandles val="exact"/>
        </dgm:presLayoutVars>
      </dgm:prSet>
      <dgm:spPr/>
    </dgm:pt>
    <dgm:pt modelId="{4CCCD715-AE67-9146-9B8B-37DDFE70B12D}" type="pres">
      <dgm:prSet presAssocID="{D6CA4F9A-B416-0441-BCBB-C62A4A484163}" presName="node" presStyleLbl="node1" presStyleIdx="0" presStyleCnt="9">
        <dgm:presLayoutVars>
          <dgm:bulletEnabled val="1"/>
        </dgm:presLayoutVars>
      </dgm:prSet>
      <dgm:spPr/>
    </dgm:pt>
    <dgm:pt modelId="{A7A09D38-5A3F-324F-9E0E-7F61269D2ABA}" type="pres">
      <dgm:prSet presAssocID="{0D28F66B-C293-424B-886C-B38C0AD64F13}" presName="sibTrans" presStyleCnt="0"/>
      <dgm:spPr/>
    </dgm:pt>
    <dgm:pt modelId="{C92FFD6B-CAD6-884D-B5E1-32A5BA2EDFCD}" type="pres">
      <dgm:prSet presAssocID="{4F72E647-E06E-234D-8981-6F8B9C32B27F}" presName="node" presStyleLbl="node1" presStyleIdx="1" presStyleCnt="9">
        <dgm:presLayoutVars>
          <dgm:bulletEnabled val="1"/>
        </dgm:presLayoutVars>
      </dgm:prSet>
      <dgm:spPr/>
    </dgm:pt>
    <dgm:pt modelId="{785D54C1-1FE8-144F-9A07-51A76DBC3CD4}" type="pres">
      <dgm:prSet presAssocID="{5ADE5EF6-E00F-8E40-BF7D-E0DF7450BB79}" presName="sibTrans" presStyleCnt="0"/>
      <dgm:spPr/>
    </dgm:pt>
    <dgm:pt modelId="{31CD1CD0-5855-6E43-9530-B0718ED2CD0D}" type="pres">
      <dgm:prSet presAssocID="{01145139-9516-234D-8B0D-023CE321B42A}" presName="node" presStyleLbl="node1" presStyleIdx="2" presStyleCnt="9">
        <dgm:presLayoutVars>
          <dgm:bulletEnabled val="1"/>
        </dgm:presLayoutVars>
      </dgm:prSet>
      <dgm:spPr/>
    </dgm:pt>
    <dgm:pt modelId="{5ED919E9-9460-7945-9CA8-71BAC1D796B7}" type="pres">
      <dgm:prSet presAssocID="{C6845DF9-042C-7447-B92B-1AA2F7A59DE2}" presName="sibTrans" presStyleCnt="0"/>
      <dgm:spPr/>
    </dgm:pt>
    <dgm:pt modelId="{B11529FE-A006-A14F-A401-A54ECDCC20E5}" type="pres">
      <dgm:prSet presAssocID="{1329DBC4-C9AD-354B-AB15-7EA81FA267CC}" presName="node" presStyleLbl="node1" presStyleIdx="3" presStyleCnt="9">
        <dgm:presLayoutVars>
          <dgm:bulletEnabled val="1"/>
        </dgm:presLayoutVars>
      </dgm:prSet>
      <dgm:spPr/>
    </dgm:pt>
    <dgm:pt modelId="{6B0E38A0-F94E-484B-92F2-66F7ABEF9A1D}" type="pres">
      <dgm:prSet presAssocID="{79EDA6AC-ED2C-0B4B-B486-1F2B66568DE1}" presName="sibTrans" presStyleCnt="0"/>
      <dgm:spPr/>
    </dgm:pt>
    <dgm:pt modelId="{36D7172B-F073-3A41-B241-42256A421F6B}" type="pres">
      <dgm:prSet presAssocID="{69D46610-3EC8-5746-8AC4-139379230D14}" presName="node" presStyleLbl="node1" presStyleIdx="4" presStyleCnt="9">
        <dgm:presLayoutVars>
          <dgm:bulletEnabled val="1"/>
        </dgm:presLayoutVars>
      </dgm:prSet>
      <dgm:spPr/>
    </dgm:pt>
    <dgm:pt modelId="{300DFB49-AAE7-8B44-9983-D044143C39A8}" type="pres">
      <dgm:prSet presAssocID="{5D350694-C801-FE4F-BECE-71BFDF36B9CF}" presName="sibTrans" presStyleCnt="0"/>
      <dgm:spPr/>
    </dgm:pt>
    <dgm:pt modelId="{7D74D284-CB23-CE45-A086-5CEC6F1C7670}" type="pres">
      <dgm:prSet presAssocID="{96450220-2E4B-7D43-8E70-7227626656BF}" presName="node" presStyleLbl="node1" presStyleIdx="5" presStyleCnt="9">
        <dgm:presLayoutVars>
          <dgm:bulletEnabled val="1"/>
        </dgm:presLayoutVars>
      </dgm:prSet>
      <dgm:spPr/>
    </dgm:pt>
    <dgm:pt modelId="{4AF1CC1A-721B-874F-9E3F-1763B4F92E1B}" type="pres">
      <dgm:prSet presAssocID="{0B3D361C-F13B-DD46-B17E-B4E4D53D6F17}" presName="sibTrans" presStyleCnt="0"/>
      <dgm:spPr/>
    </dgm:pt>
    <dgm:pt modelId="{A671BAAB-938B-8B4F-9573-02AC586E6BC2}" type="pres">
      <dgm:prSet presAssocID="{0335E221-C59B-E346-9D96-8CAEACFD982F}" presName="node" presStyleLbl="node1" presStyleIdx="6" presStyleCnt="9">
        <dgm:presLayoutVars>
          <dgm:bulletEnabled val="1"/>
        </dgm:presLayoutVars>
      </dgm:prSet>
      <dgm:spPr/>
    </dgm:pt>
    <dgm:pt modelId="{B0270111-157E-224D-8F83-C16A9A096AFB}" type="pres">
      <dgm:prSet presAssocID="{7437BC78-3693-4C48-B8AC-741DEC7DF311}" presName="sibTrans" presStyleCnt="0"/>
      <dgm:spPr/>
    </dgm:pt>
    <dgm:pt modelId="{AC25A8AD-9CA7-9748-B6EF-AD6BF9519088}" type="pres">
      <dgm:prSet presAssocID="{8B20E150-BBED-6C4F-8645-A1DAE564F717}" presName="node" presStyleLbl="node1" presStyleIdx="7" presStyleCnt="9">
        <dgm:presLayoutVars>
          <dgm:bulletEnabled val="1"/>
        </dgm:presLayoutVars>
      </dgm:prSet>
      <dgm:spPr/>
    </dgm:pt>
    <dgm:pt modelId="{3F99BD72-3389-1246-85B2-3832DBA55306}" type="pres">
      <dgm:prSet presAssocID="{CD1C50BE-DF2F-C844-A263-CD5F6A68AD14}" presName="sibTrans" presStyleCnt="0"/>
      <dgm:spPr/>
    </dgm:pt>
    <dgm:pt modelId="{7D25702C-CDD6-0E46-813A-8475CC285696}" type="pres">
      <dgm:prSet presAssocID="{96FBE065-D25A-4D41-9ABF-F114FB263406}" presName="node" presStyleLbl="node1" presStyleIdx="8" presStyleCnt="9">
        <dgm:presLayoutVars>
          <dgm:bulletEnabled val="1"/>
        </dgm:presLayoutVars>
      </dgm:prSet>
      <dgm:spPr/>
    </dgm:pt>
  </dgm:ptLst>
  <dgm:cxnLst>
    <dgm:cxn modelId="{3128A903-ED3F-5D47-8D24-7E58C6BDFAF2}" srcId="{31E29DFB-567C-6D48-AC4B-3F183271DBE8}" destId="{8B20E150-BBED-6C4F-8645-A1DAE564F717}" srcOrd="7" destOrd="0" parTransId="{AB704085-55DD-2E48-B18F-613F7B8A8FB4}" sibTransId="{CD1C50BE-DF2F-C844-A263-CD5F6A68AD14}"/>
    <dgm:cxn modelId="{2989D715-FA4A-0340-9972-F1D3A3B49DC5}" srcId="{31E29DFB-567C-6D48-AC4B-3F183271DBE8}" destId="{96450220-2E4B-7D43-8E70-7227626656BF}" srcOrd="5" destOrd="0" parTransId="{F06DFE18-4D58-264A-98E0-A89E268C8519}" sibTransId="{0B3D361C-F13B-DD46-B17E-B4E4D53D6F17}"/>
    <dgm:cxn modelId="{EEF9BD1E-21DD-4C40-9161-0C96CC5C5C3A}" srcId="{31E29DFB-567C-6D48-AC4B-3F183271DBE8}" destId="{4F72E647-E06E-234D-8981-6F8B9C32B27F}" srcOrd="1" destOrd="0" parTransId="{6B2E6A1E-D55A-AA4F-A87B-32FAD310DF2F}" sibTransId="{5ADE5EF6-E00F-8E40-BF7D-E0DF7450BB79}"/>
    <dgm:cxn modelId="{85F07F28-3338-9A46-848C-FD8CD41C7B3B}" type="presOf" srcId="{8B20E150-BBED-6C4F-8645-A1DAE564F717}" destId="{AC25A8AD-9CA7-9748-B6EF-AD6BF9519088}" srcOrd="0" destOrd="0" presId="urn:microsoft.com/office/officeart/2005/8/layout/default"/>
    <dgm:cxn modelId="{6AB2B22A-4C81-2B4E-84E3-88321328DE08}" type="presOf" srcId="{69D46610-3EC8-5746-8AC4-139379230D14}" destId="{36D7172B-F073-3A41-B241-42256A421F6B}" srcOrd="0" destOrd="0" presId="urn:microsoft.com/office/officeart/2005/8/layout/default"/>
    <dgm:cxn modelId="{936BDA59-4C10-B145-B87A-0B9AF44B3F70}" srcId="{31E29DFB-567C-6D48-AC4B-3F183271DBE8}" destId="{0335E221-C59B-E346-9D96-8CAEACFD982F}" srcOrd="6" destOrd="0" parTransId="{D9E8C9D1-E9D0-6E47-A364-4E16F2597C3D}" sibTransId="{7437BC78-3693-4C48-B8AC-741DEC7DF311}"/>
    <dgm:cxn modelId="{2BA7445A-69C4-A24D-813A-EFC33C963EAD}" type="presOf" srcId="{D6CA4F9A-B416-0441-BCBB-C62A4A484163}" destId="{4CCCD715-AE67-9146-9B8B-37DDFE70B12D}" srcOrd="0" destOrd="0" presId="urn:microsoft.com/office/officeart/2005/8/layout/default"/>
    <dgm:cxn modelId="{257EE55D-9DF9-E041-98B1-C69ED551F428}" type="presOf" srcId="{01145139-9516-234D-8B0D-023CE321B42A}" destId="{31CD1CD0-5855-6E43-9530-B0718ED2CD0D}" srcOrd="0" destOrd="0" presId="urn:microsoft.com/office/officeart/2005/8/layout/default"/>
    <dgm:cxn modelId="{F85A946E-9BF8-5543-A536-40A6E06C3CE2}" type="presOf" srcId="{96450220-2E4B-7D43-8E70-7227626656BF}" destId="{7D74D284-CB23-CE45-A086-5CEC6F1C7670}" srcOrd="0" destOrd="0" presId="urn:microsoft.com/office/officeart/2005/8/layout/default"/>
    <dgm:cxn modelId="{1E4C757A-7C06-904F-9452-6BD61670B58C}" type="presOf" srcId="{31E29DFB-567C-6D48-AC4B-3F183271DBE8}" destId="{16C990AD-E25F-7E4C-B1C6-0C6B87FD0FBE}" srcOrd="0" destOrd="0" presId="urn:microsoft.com/office/officeart/2005/8/layout/default"/>
    <dgm:cxn modelId="{1B333BA2-68A5-5249-AA53-D786DA104559}" srcId="{31E29DFB-567C-6D48-AC4B-3F183271DBE8}" destId="{69D46610-3EC8-5746-8AC4-139379230D14}" srcOrd="4" destOrd="0" parTransId="{1B48E495-3804-AE4D-A25A-F0D86CD7C939}" sibTransId="{5D350694-C801-FE4F-BECE-71BFDF36B9CF}"/>
    <dgm:cxn modelId="{7CDF7CA5-AEEF-2043-A654-297FAAA85FAA}" type="presOf" srcId="{1329DBC4-C9AD-354B-AB15-7EA81FA267CC}" destId="{B11529FE-A006-A14F-A401-A54ECDCC20E5}" srcOrd="0" destOrd="0" presId="urn:microsoft.com/office/officeart/2005/8/layout/default"/>
    <dgm:cxn modelId="{973923C2-0644-AA43-B15A-54300525AA00}" srcId="{31E29DFB-567C-6D48-AC4B-3F183271DBE8}" destId="{D6CA4F9A-B416-0441-BCBB-C62A4A484163}" srcOrd="0" destOrd="0" parTransId="{3E3326AC-51EA-5347-998D-6F9D66FC440E}" sibTransId="{0D28F66B-C293-424B-886C-B38C0AD64F13}"/>
    <dgm:cxn modelId="{1F0B8EC9-EFB2-EF48-820E-EA9955E16D8A}" type="presOf" srcId="{4F72E647-E06E-234D-8981-6F8B9C32B27F}" destId="{C92FFD6B-CAD6-884D-B5E1-32A5BA2EDFCD}" srcOrd="0" destOrd="0" presId="urn:microsoft.com/office/officeart/2005/8/layout/default"/>
    <dgm:cxn modelId="{88B0CDD5-FE72-6D45-97C2-891B69FBB7F4}" srcId="{31E29DFB-567C-6D48-AC4B-3F183271DBE8}" destId="{1329DBC4-C9AD-354B-AB15-7EA81FA267CC}" srcOrd="3" destOrd="0" parTransId="{33840DB7-9AAA-3545-A4E8-F1823822F6EC}" sibTransId="{79EDA6AC-ED2C-0B4B-B486-1F2B66568DE1}"/>
    <dgm:cxn modelId="{038AD6D9-535A-334B-9C6C-20387408AFA8}" srcId="{31E29DFB-567C-6D48-AC4B-3F183271DBE8}" destId="{01145139-9516-234D-8B0D-023CE321B42A}" srcOrd="2" destOrd="0" parTransId="{821921B2-E853-8743-871F-CA14D46BAAF4}" sibTransId="{C6845DF9-042C-7447-B92B-1AA2F7A59DE2}"/>
    <dgm:cxn modelId="{23052FDA-CB82-0E48-A29A-32E9E25795B8}" type="presOf" srcId="{0335E221-C59B-E346-9D96-8CAEACFD982F}" destId="{A671BAAB-938B-8B4F-9573-02AC586E6BC2}" srcOrd="0" destOrd="0" presId="urn:microsoft.com/office/officeart/2005/8/layout/default"/>
    <dgm:cxn modelId="{7B595CF6-0F43-E841-A6F2-3B51240D84A5}" type="presOf" srcId="{96FBE065-D25A-4D41-9ABF-F114FB263406}" destId="{7D25702C-CDD6-0E46-813A-8475CC285696}" srcOrd="0" destOrd="0" presId="urn:microsoft.com/office/officeart/2005/8/layout/default"/>
    <dgm:cxn modelId="{6A760DFB-DB4A-0B41-83AE-A707D2552C9C}" srcId="{31E29DFB-567C-6D48-AC4B-3F183271DBE8}" destId="{96FBE065-D25A-4D41-9ABF-F114FB263406}" srcOrd="8" destOrd="0" parTransId="{DEEFDAD7-4F04-C84B-B1EE-9D1E01E9DBB8}" sibTransId="{0B518313-DB30-BE45-9EC9-9BAF19C48D8F}"/>
    <dgm:cxn modelId="{58201A11-9DAB-6945-9013-12388518BA35}" type="presParOf" srcId="{16C990AD-E25F-7E4C-B1C6-0C6B87FD0FBE}" destId="{4CCCD715-AE67-9146-9B8B-37DDFE70B12D}" srcOrd="0" destOrd="0" presId="urn:microsoft.com/office/officeart/2005/8/layout/default"/>
    <dgm:cxn modelId="{7B6C1891-6C1F-9D43-857E-12654B1A0B8A}" type="presParOf" srcId="{16C990AD-E25F-7E4C-B1C6-0C6B87FD0FBE}" destId="{A7A09D38-5A3F-324F-9E0E-7F61269D2ABA}" srcOrd="1" destOrd="0" presId="urn:microsoft.com/office/officeart/2005/8/layout/default"/>
    <dgm:cxn modelId="{65C88492-9A96-DA4E-8193-28F8CCE07922}" type="presParOf" srcId="{16C990AD-E25F-7E4C-B1C6-0C6B87FD0FBE}" destId="{C92FFD6B-CAD6-884D-B5E1-32A5BA2EDFCD}" srcOrd="2" destOrd="0" presId="urn:microsoft.com/office/officeart/2005/8/layout/default"/>
    <dgm:cxn modelId="{0159F22F-8FFA-A44D-AC94-D1499238BA89}" type="presParOf" srcId="{16C990AD-E25F-7E4C-B1C6-0C6B87FD0FBE}" destId="{785D54C1-1FE8-144F-9A07-51A76DBC3CD4}" srcOrd="3" destOrd="0" presId="urn:microsoft.com/office/officeart/2005/8/layout/default"/>
    <dgm:cxn modelId="{D7162417-00DC-6147-8A78-44A8C4CBB589}" type="presParOf" srcId="{16C990AD-E25F-7E4C-B1C6-0C6B87FD0FBE}" destId="{31CD1CD0-5855-6E43-9530-B0718ED2CD0D}" srcOrd="4" destOrd="0" presId="urn:microsoft.com/office/officeart/2005/8/layout/default"/>
    <dgm:cxn modelId="{19ACCE44-F06D-0644-A487-AD568BE07C8E}" type="presParOf" srcId="{16C990AD-E25F-7E4C-B1C6-0C6B87FD0FBE}" destId="{5ED919E9-9460-7945-9CA8-71BAC1D796B7}" srcOrd="5" destOrd="0" presId="urn:microsoft.com/office/officeart/2005/8/layout/default"/>
    <dgm:cxn modelId="{8251478B-CF84-0E44-8188-5B5A8FC81714}" type="presParOf" srcId="{16C990AD-E25F-7E4C-B1C6-0C6B87FD0FBE}" destId="{B11529FE-A006-A14F-A401-A54ECDCC20E5}" srcOrd="6" destOrd="0" presId="urn:microsoft.com/office/officeart/2005/8/layout/default"/>
    <dgm:cxn modelId="{E4F9501F-8791-264B-A4A1-3893EB5B414E}" type="presParOf" srcId="{16C990AD-E25F-7E4C-B1C6-0C6B87FD0FBE}" destId="{6B0E38A0-F94E-484B-92F2-66F7ABEF9A1D}" srcOrd="7" destOrd="0" presId="urn:microsoft.com/office/officeart/2005/8/layout/default"/>
    <dgm:cxn modelId="{6183C6FD-1D70-C546-B0B5-AAA20B8F785D}" type="presParOf" srcId="{16C990AD-E25F-7E4C-B1C6-0C6B87FD0FBE}" destId="{36D7172B-F073-3A41-B241-42256A421F6B}" srcOrd="8" destOrd="0" presId="urn:microsoft.com/office/officeart/2005/8/layout/default"/>
    <dgm:cxn modelId="{9DD874AE-B8E3-4043-B855-E4155D8F3170}" type="presParOf" srcId="{16C990AD-E25F-7E4C-B1C6-0C6B87FD0FBE}" destId="{300DFB49-AAE7-8B44-9983-D044143C39A8}" srcOrd="9" destOrd="0" presId="urn:microsoft.com/office/officeart/2005/8/layout/default"/>
    <dgm:cxn modelId="{9B6DF103-8B9D-7340-9FF7-5BA30A4A5860}" type="presParOf" srcId="{16C990AD-E25F-7E4C-B1C6-0C6B87FD0FBE}" destId="{7D74D284-CB23-CE45-A086-5CEC6F1C7670}" srcOrd="10" destOrd="0" presId="urn:microsoft.com/office/officeart/2005/8/layout/default"/>
    <dgm:cxn modelId="{B23D54FB-CD3F-2943-8A39-7F737930FFBF}" type="presParOf" srcId="{16C990AD-E25F-7E4C-B1C6-0C6B87FD0FBE}" destId="{4AF1CC1A-721B-874F-9E3F-1763B4F92E1B}" srcOrd="11" destOrd="0" presId="urn:microsoft.com/office/officeart/2005/8/layout/default"/>
    <dgm:cxn modelId="{D775F44B-B072-6E48-A0B3-93EF6EEFA82B}" type="presParOf" srcId="{16C990AD-E25F-7E4C-B1C6-0C6B87FD0FBE}" destId="{A671BAAB-938B-8B4F-9573-02AC586E6BC2}" srcOrd="12" destOrd="0" presId="urn:microsoft.com/office/officeart/2005/8/layout/default"/>
    <dgm:cxn modelId="{3F135362-30C3-464B-9965-8D927EBD8D6C}" type="presParOf" srcId="{16C990AD-E25F-7E4C-B1C6-0C6B87FD0FBE}" destId="{B0270111-157E-224D-8F83-C16A9A096AFB}" srcOrd="13" destOrd="0" presId="urn:microsoft.com/office/officeart/2005/8/layout/default"/>
    <dgm:cxn modelId="{E1C83588-0765-9F46-B634-1883110520A4}" type="presParOf" srcId="{16C990AD-E25F-7E4C-B1C6-0C6B87FD0FBE}" destId="{AC25A8AD-9CA7-9748-B6EF-AD6BF9519088}" srcOrd="14" destOrd="0" presId="urn:microsoft.com/office/officeart/2005/8/layout/default"/>
    <dgm:cxn modelId="{D3BD442D-7A67-0D40-B5E1-9F7BC5737FC6}" type="presParOf" srcId="{16C990AD-E25F-7E4C-B1C6-0C6B87FD0FBE}" destId="{3F99BD72-3389-1246-85B2-3832DBA55306}" srcOrd="15" destOrd="0" presId="urn:microsoft.com/office/officeart/2005/8/layout/default"/>
    <dgm:cxn modelId="{5BEC7ACC-42F7-FA46-A67B-6406C93DC196}" type="presParOf" srcId="{16C990AD-E25F-7E4C-B1C6-0C6B87FD0FBE}" destId="{7D25702C-CDD6-0E46-813A-8475CC285696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31949A-4F9F-7941-8392-BAA1F8BDD6BC}" type="doc">
      <dgm:prSet loTypeId="urn:microsoft.com/office/officeart/2005/8/layout/lProcess3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E0CB0FDA-292A-874D-A716-765EB660655E}">
      <dgm:prSet phldrT="[Text]"/>
      <dgm:spPr/>
      <dgm:t>
        <a:bodyPr/>
        <a:lstStyle/>
        <a:p>
          <a:r>
            <a:rPr lang="en-GB" dirty="0"/>
            <a:t>Active Electronics </a:t>
          </a:r>
        </a:p>
      </dgm:t>
    </dgm:pt>
    <dgm:pt modelId="{E3839B06-5D99-F44E-A868-793851BDB504}" type="parTrans" cxnId="{2C453D60-6ADF-D044-B67D-3E37AFE65899}">
      <dgm:prSet/>
      <dgm:spPr/>
      <dgm:t>
        <a:bodyPr/>
        <a:lstStyle/>
        <a:p>
          <a:endParaRPr lang="en-GB"/>
        </a:p>
      </dgm:t>
    </dgm:pt>
    <dgm:pt modelId="{6E2EB9DA-9BEE-4341-B018-FE19B17A77E6}" type="sibTrans" cxnId="{2C453D60-6ADF-D044-B67D-3E37AFE65899}">
      <dgm:prSet/>
      <dgm:spPr/>
      <dgm:t>
        <a:bodyPr/>
        <a:lstStyle/>
        <a:p>
          <a:endParaRPr lang="en-GB"/>
        </a:p>
      </dgm:t>
    </dgm:pt>
    <dgm:pt modelId="{1E153AA7-D7FF-4143-B8FD-889414D380C0}">
      <dgm:prSet phldrT="[Text]"/>
      <dgm:spPr/>
      <dgm:t>
        <a:bodyPr/>
        <a:lstStyle/>
        <a:p>
          <a:r>
            <a:rPr lang="en-GB" dirty="0"/>
            <a:t>Block/GP</a:t>
          </a:r>
        </a:p>
      </dgm:t>
    </dgm:pt>
    <dgm:pt modelId="{5B7B6823-226C-DF4A-AA9F-3ECFAE106318}" type="parTrans" cxnId="{A5F3399D-CEA9-744C-B2BB-B059C3C416E6}">
      <dgm:prSet/>
      <dgm:spPr/>
      <dgm:t>
        <a:bodyPr/>
        <a:lstStyle/>
        <a:p>
          <a:endParaRPr lang="en-GB"/>
        </a:p>
      </dgm:t>
    </dgm:pt>
    <dgm:pt modelId="{5BBF646E-5671-234F-B6AF-126E06F8D38D}" type="sibTrans" cxnId="{A5F3399D-CEA9-744C-B2BB-B059C3C416E6}">
      <dgm:prSet/>
      <dgm:spPr/>
      <dgm:t>
        <a:bodyPr/>
        <a:lstStyle/>
        <a:p>
          <a:endParaRPr lang="en-GB"/>
        </a:p>
      </dgm:t>
    </dgm:pt>
    <dgm:pt modelId="{1A7619A7-C7AC-6846-BFA4-B4B3A73AD208}">
      <dgm:prSet phldrT="[Text]"/>
      <dgm:spPr/>
      <dgm:t>
        <a:bodyPr/>
        <a:lstStyle/>
        <a:p>
          <a:r>
            <a:rPr lang="en-GB" dirty="0"/>
            <a:t>Passive Equipment</a:t>
          </a:r>
        </a:p>
      </dgm:t>
    </dgm:pt>
    <dgm:pt modelId="{DA8DD8B2-0BE4-C84D-A719-6B32B49EFBDD}" type="parTrans" cxnId="{0D6D1625-8B6D-A043-AE5F-1C6502E1AA67}">
      <dgm:prSet/>
      <dgm:spPr/>
      <dgm:t>
        <a:bodyPr/>
        <a:lstStyle/>
        <a:p>
          <a:endParaRPr lang="en-GB"/>
        </a:p>
      </dgm:t>
    </dgm:pt>
    <dgm:pt modelId="{B8CEA2A7-B2D8-D143-BA59-FDA5FFEA4177}" type="sibTrans" cxnId="{0D6D1625-8B6D-A043-AE5F-1C6502E1AA67}">
      <dgm:prSet/>
      <dgm:spPr/>
      <dgm:t>
        <a:bodyPr/>
        <a:lstStyle/>
        <a:p>
          <a:endParaRPr lang="en-GB"/>
        </a:p>
      </dgm:t>
    </dgm:pt>
    <dgm:pt modelId="{38A0BCC0-7629-A748-993D-ED4BCC024421}">
      <dgm:prSet phldrT="[Text]"/>
      <dgm:spPr/>
      <dgm:t>
        <a:bodyPr/>
        <a:lstStyle/>
        <a:p>
          <a:r>
            <a:rPr lang="en-GB" dirty="0"/>
            <a:t>Smart Rack </a:t>
          </a:r>
        </a:p>
      </dgm:t>
    </dgm:pt>
    <dgm:pt modelId="{9DD91A53-CE91-DF42-9B69-F2FF0CC6F1AD}" type="parTrans" cxnId="{6A905EFE-50DF-F24E-A232-487ABE57C4D9}">
      <dgm:prSet/>
      <dgm:spPr/>
      <dgm:t>
        <a:bodyPr/>
        <a:lstStyle/>
        <a:p>
          <a:endParaRPr lang="en-GB"/>
        </a:p>
      </dgm:t>
    </dgm:pt>
    <dgm:pt modelId="{E4AF14EC-451C-404D-A2FF-CA943C033087}" type="sibTrans" cxnId="{6A905EFE-50DF-F24E-A232-487ABE57C4D9}">
      <dgm:prSet/>
      <dgm:spPr/>
      <dgm:t>
        <a:bodyPr/>
        <a:lstStyle/>
        <a:p>
          <a:endParaRPr lang="en-GB"/>
        </a:p>
      </dgm:t>
    </dgm:pt>
    <dgm:pt modelId="{BAEC96FD-BDAB-834F-B765-0D2939F888B9}">
      <dgm:prSet phldrT="[Text]"/>
      <dgm:spPr/>
      <dgm:t>
        <a:bodyPr/>
        <a:lstStyle/>
        <a:p>
          <a:r>
            <a:rPr lang="en-GB" dirty="0"/>
            <a:t>power systems</a:t>
          </a:r>
        </a:p>
      </dgm:t>
    </dgm:pt>
    <dgm:pt modelId="{B8421CC9-50AD-FC47-A589-9F8D85901855}" type="parTrans" cxnId="{BEA985D3-BC2C-6345-B636-A22E66F010B6}">
      <dgm:prSet/>
      <dgm:spPr/>
      <dgm:t>
        <a:bodyPr/>
        <a:lstStyle/>
        <a:p>
          <a:endParaRPr lang="en-GB"/>
        </a:p>
      </dgm:t>
    </dgm:pt>
    <dgm:pt modelId="{4B22CDF0-04D6-9F42-A500-4CA5D604872B}" type="sibTrans" cxnId="{BEA985D3-BC2C-6345-B636-A22E66F010B6}">
      <dgm:prSet/>
      <dgm:spPr/>
      <dgm:t>
        <a:bodyPr/>
        <a:lstStyle/>
        <a:p>
          <a:endParaRPr lang="en-GB"/>
        </a:p>
      </dgm:t>
    </dgm:pt>
    <dgm:pt modelId="{B5CF07DF-A14C-E348-A48F-B558A37EC408}">
      <dgm:prSet phldrT="[Text]"/>
      <dgm:spPr/>
      <dgm:t>
        <a:bodyPr/>
        <a:lstStyle/>
        <a:p>
          <a:r>
            <a:rPr lang="en-GB" dirty="0"/>
            <a:t>Outside plant</a:t>
          </a:r>
        </a:p>
      </dgm:t>
    </dgm:pt>
    <dgm:pt modelId="{064753FC-3B41-1D4C-A0BB-9D1F6DDC2062}" type="parTrans" cxnId="{220547DC-187A-8540-B8A2-97C2CB5DD59E}">
      <dgm:prSet/>
      <dgm:spPr/>
      <dgm:t>
        <a:bodyPr/>
        <a:lstStyle/>
        <a:p>
          <a:endParaRPr lang="en-GB"/>
        </a:p>
      </dgm:t>
    </dgm:pt>
    <dgm:pt modelId="{C7BB3E5C-0DC1-724A-A0E1-52AD3F3A2703}" type="sibTrans" cxnId="{220547DC-187A-8540-B8A2-97C2CB5DD59E}">
      <dgm:prSet/>
      <dgm:spPr/>
      <dgm:t>
        <a:bodyPr/>
        <a:lstStyle/>
        <a:p>
          <a:endParaRPr lang="en-GB"/>
        </a:p>
      </dgm:t>
    </dgm:pt>
    <dgm:pt modelId="{82703267-D7E8-154C-94E8-4128AF99A686}">
      <dgm:prSet phldrT="[Text]"/>
      <dgm:spPr/>
      <dgm:t>
        <a:bodyPr/>
        <a:lstStyle/>
        <a:p>
          <a:r>
            <a:rPr lang="en-GB" dirty="0"/>
            <a:t>Existing ABD / HOTO</a:t>
          </a:r>
        </a:p>
      </dgm:t>
    </dgm:pt>
    <dgm:pt modelId="{1B2D30FE-308A-2848-B4E1-F9D30851AC05}" type="parTrans" cxnId="{8733FE99-8BB9-454E-A334-1B8BB5F56447}">
      <dgm:prSet/>
      <dgm:spPr/>
      <dgm:t>
        <a:bodyPr/>
        <a:lstStyle/>
        <a:p>
          <a:endParaRPr lang="en-GB"/>
        </a:p>
      </dgm:t>
    </dgm:pt>
    <dgm:pt modelId="{C735C68D-36F0-E84E-B19A-5BBCA36C3A36}" type="sibTrans" cxnId="{8733FE99-8BB9-454E-A334-1B8BB5F56447}">
      <dgm:prSet/>
      <dgm:spPr/>
      <dgm:t>
        <a:bodyPr/>
        <a:lstStyle/>
        <a:p>
          <a:endParaRPr lang="en-GB"/>
        </a:p>
      </dgm:t>
    </dgm:pt>
    <dgm:pt modelId="{3082C97D-323B-2242-A31C-A9535DE978F9}">
      <dgm:prSet phldrT="[Text]"/>
      <dgm:spPr/>
      <dgm:t>
        <a:bodyPr/>
        <a:lstStyle/>
        <a:p>
          <a:r>
            <a:rPr lang="en-GB" dirty="0"/>
            <a:t>New ABD / inventory</a:t>
          </a:r>
        </a:p>
      </dgm:t>
    </dgm:pt>
    <dgm:pt modelId="{92FDBDF5-240A-C94E-8BC5-9763EC9029E7}" type="parTrans" cxnId="{66534EF5-C383-5E4B-88D8-B6655587A9E1}">
      <dgm:prSet/>
      <dgm:spPr/>
      <dgm:t>
        <a:bodyPr/>
        <a:lstStyle/>
        <a:p>
          <a:endParaRPr lang="en-GB"/>
        </a:p>
      </dgm:t>
    </dgm:pt>
    <dgm:pt modelId="{B1296E8E-2247-DF48-9905-2F20A26C40E7}" type="sibTrans" cxnId="{66534EF5-C383-5E4B-88D8-B6655587A9E1}">
      <dgm:prSet/>
      <dgm:spPr/>
      <dgm:t>
        <a:bodyPr/>
        <a:lstStyle/>
        <a:p>
          <a:endParaRPr lang="en-GB"/>
        </a:p>
      </dgm:t>
    </dgm:pt>
    <dgm:pt modelId="{7AE18EB8-6DD8-104C-81D3-153DD7282862}">
      <dgm:prSet phldrT="[Text]"/>
      <dgm:spPr/>
      <dgm:t>
        <a:bodyPr/>
        <a:lstStyle/>
        <a:p>
          <a:r>
            <a:rPr lang="en-GB" dirty="0"/>
            <a:t>S-NOC</a:t>
          </a:r>
        </a:p>
      </dgm:t>
    </dgm:pt>
    <dgm:pt modelId="{194916F8-E8E5-9A49-95B4-C417910CF150}" type="parTrans" cxnId="{6DA83454-5EDE-D24A-A09D-2834B8D2942B}">
      <dgm:prSet/>
      <dgm:spPr/>
      <dgm:t>
        <a:bodyPr/>
        <a:lstStyle/>
        <a:p>
          <a:endParaRPr lang="en-GB"/>
        </a:p>
      </dgm:t>
    </dgm:pt>
    <dgm:pt modelId="{171B7AA5-5EBB-904F-8B2E-4EC3143DF984}" type="sibTrans" cxnId="{6DA83454-5EDE-D24A-A09D-2834B8D2942B}">
      <dgm:prSet/>
      <dgm:spPr/>
      <dgm:t>
        <a:bodyPr/>
        <a:lstStyle/>
        <a:p>
          <a:endParaRPr lang="en-GB"/>
        </a:p>
      </dgm:t>
    </dgm:pt>
    <dgm:pt modelId="{6034473C-A7F5-DE44-A6A0-EF9B83A3078B}">
      <dgm:prSet phldrT="[Text]"/>
      <dgm:spPr/>
      <dgm:t>
        <a:bodyPr/>
        <a:lstStyle/>
        <a:p>
          <a:r>
            <a:rPr lang="en-GB" dirty="0"/>
            <a:t>End to end testing</a:t>
          </a:r>
        </a:p>
      </dgm:t>
    </dgm:pt>
    <dgm:pt modelId="{747DA1E6-146E-CA4B-BB14-EB05DB35FAB9}" type="parTrans" cxnId="{7185B407-754B-C14A-BEC5-671EE14FCB39}">
      <dgm:prSet/>
      <dgm:spPr/>
      <dgm:t>
        <a:bodyPr/>
        <a:lstStyle/>
        <a:p>
          <a:endParaRPr lang="en-GB"/>
        </a:p>
      </dgm:t>
    </dgm:pt>
    <dgm:pt modelId="{8A297DDF-1FA6-0B4F-A151-9679959F1CFF}" type="sibTrans" cxnId="{7185B407-754B-C14A-BEC5-671EE14FCB39}">
      <dgm:prSet/>
      <dgm:spPr/>
      <dgm:t>
        <a:bodyPr/>
        <a:lstStyle/>
        <a:p>
          <a:endParaRPr lang="en-GB"/>
        </a:p>
      </dgm:t>
    </dgm:pt>
    <dgm:pt modelId="{D5ACD0B5-E6B3-FD41-B0A4-450BF5BC3B43}">
      <dgm:prSet phldrT="[Text]"/>
      <dgm:spPr/>
      <dgm:t>
        <a:bodyPr/>
        <a:lstStyle/>
        <a:p>
          <a:r>
            <a:rPr lang="en-GB" dirty="0"/>
            <a:t>OTDR </a:t>
          </a:r>
        </a:p>
      </dgm:t>
    </dgm:pt>
    <dgm:pt modelId="{76ADD5DA-3D92-9B4C-ADA5-594F0941310D}" type="parTrans" cxnId="{C0692F25-99DC-0240-A8B4-E6A552E8EF88}">
      <dgm:prSet/>
      <dgm:spPr/>
      <dgm:t>
        <a:bodyPr/>
        <a:lstStyle/>
        <a:p>
          <a:endParaRPr lang="en-GB"/>
        </a:p>
      </dgm:t>
    </dgm:pt>
    <dgm:pt modelId="{73B0E9CB-6336-494F-9EED-A2A0CB804BB0}" type="sibTrans" cxnId="{C0692F25-99DC-0240-A8B4-E6A552E8EF88}">
      <dgm:prSet/>
      <dgm:spPr/>
      <dgm:t>
        <a:bodyPr/>
        <a:lstStyle/>
        <a:p>
          <a:endParaRPr lang="en-GB"/>
        </a:p>
      </dgm:t>
    </dgm:pt>
    <dgm:pt modelId="{3AEBF58F-65F0-1243-A5F5-F664E4D160BF}">
      <dgm:prSet phldrT="[Text]"/>
      <dgm:spPr/>
      <dgm:t>
        <a:bodyPr/>
        <a:lstStyle/>
        <a:p>
          <a:r>
            <a:rPr lang="en-GB" dirty="0"/>
            <a:t>Functional AT</a:t>
          </a:r>
        </a:p>
      </dgm:t>
    </dgm:pt>
    <dgm:pt modelId="{E14BDB96-75D9-D548-B3C8-C4AEE1072850}" type="parTrans" cxnId="{B6E9AEB3-17B3-084B-A372-40E78E8EBD52}">
      <dgm:prSet/>
      <dgm:spPr/>
      <dgm:t>
        <a:bodyPr/>
        <a:lstStyle/>
        <a:p>
          <a:endParaRPr lang="en-GB"/>
        </a:p>
      </dgm:t>
    </dgm:pt>
    <dgm:pt modelId="{082F76BA-870B-B748-BB01-F510A465EBC6}" type="sibTrans" cxnId="{B6E9AEB3-17B3-084B-A372-40E78E8EBD52}">
      <dgm:prSet/>
      <dgm:spPr/>
      <dgm:t>
        <a:bodyPr/>
        <a:lstStyle/>
        <a:p>
          <a:endParaRPr lang="en-GB"/>
        </a:p>
      </dgm:t>
    </dgm:pt>
    <dgm:pt modelId="{89CFAFEB-4608-9C4A-AEEF-62034C717E40}" type="pres">
      <dgm:prSet presAssocID="{BC31949A-4F9F-7941-8392-BAA1F8BDD6B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9E60A38B-9A54-E24E-B419-A9725F9CAFF7}" type="pres">
      <dgm:prSet presAssocID="{E0CB0FDA-292A-874D-A716-765EB660655E}" presName="horFlow" presStyleCnt="0"/>
      <dgm:spPr/>
    </dgm:pt>
    <dgm:pt modelId="{B60A8818-E967-9B43-A9A7-3EF396D9FD25}" type="pres">
      <dgm:prSet presAssocID="{E0CB0FDA-292A-874D-A716-765EB660655E}" presName="bigChev" presStyleLbl="node1" presStyleIdx="0" presStyleCnt="4"/>
      <dgm:spPr/>
    </dgm:pt>
    <dgm:pt modelId="{A1B6D497-91C3-684B-A1FF-FDDDB0521819}" type="pres">
      <dgm:prSet presAssocID="{5B7B6823-226C-DF4A-AA9F-3ECFAE106318}" presName="parTrans" presStyleCnt="0"/>
      <dgm:spPr/>
    </dgm:pt>
    <dgm:pt modelId="{13A50EDA-EDE1-924C-B1B2-BF8F1640D94D}" type="pres">
      <dgm:prSet presAssocID="{1E153AA7-D7FF-4143-B8FD-889414D380C0}" presName="node" presStyleLbl="alignAccFollowNode1" presStyleIdx="0" presStyleCnt="8">
        <dgm:presLayoutVars>
          <dgm:bulletEnabled val="1"/>
        </dgm:presLayoutVars>
      </dgm:prSet>
      <dgm:spPr/>
    </dgm:pt>
    <dgm:pt modelId="{373C0B24-D463-2540-AF64-7AB43CC473CD}" type="pres">
      <dgm:prSet presAssocID="{5BBF646E-5671-234F-B6AF-126E06F8D38D}" presName="sibTrans" presStyleCnt="0"/>
      <dgm:spPr/>
    </dgm:pt>
    <dgm:pt modelId="{867E6742-53BC-5E42-87CC-10C358E1FF29}" type="pres">
      <dgm:prSet presAssocID="{7AE18EB8-6DD8-104C-81D3-153DD7282862}" presName="node" presStyleLbl="alignAccFollowNode1" presStyleIdx="1" presStyleCnt="8">
        <dgm:presLayoutVars>
          <dgm:bulletEnabled val="1"/>
        </dgm:presLayoutVars>
      </dgm:prSet>
      <dgm:spPr/>
    </dgm:pt>
    <dgm:pt modelId="{E27D0D6D-ACE2-1344-B63C-BD335F9743A1}" type="pres">
      <dgm:prSet presAssocID="{E0CB0FDA-292A-874D-A716-765EB660655E}" presName="vSp" presStyleCnt="0"/>
      <dgm:spPr/>
    </dgm:pt>
    <dgm:pt modelId="{4EB25C7F-F2C2-8F43-96DE-000031489D87}" type="pres">
      <dgm:prSet presAssocID="{1A7619A7-C7AC-6846-BFA4-B4B3A73AD208}" presName="horFlow" presStyleCnt="0"/>
      <dgm:spPr/>
    </dgm:pt>
    <dgm:pt modelId="{0A2F0179-223F-5E4A-9FF6-1B3A1F534E95}" type="pres">
      <dgm:prSet presAssocID="{1A7619A7-C7AC-6846-BFA4-B4B3A73AD208}" presName="bigChev" presStyleLbl="node1" presStyleIdx="1" presStyleCnt="4"/>
      <dgm:spPr/>
    </dgm:pt>
    <dgm:pt modelId="{7F34BF99-EB90-334B-986A-D65F2CB3B4DF}" type="pres">
      <dgm:prSet presAssocID="{9DD91A53-CE91-DF42-9B69-F2FF0CC6F1AD}" presName="parTrans" presStyleCnt="0"/>
      <dgm:spPr/>
    </dgm:pt>
    <dgm:pt modelId="{91F37235-E641-7243-9479-47EF5A81D447}" type="pres">
      <dgm:prSet presAssocID="{38A0BCC0-7629-A748-993D-ED4BCC024421}" presName="node" presStyleLbl="alignAccFollowNode1" presStyleIdx="2" presStyleCnt="8">
        <dgm:presLayoutVars>
          <dgm:bulletEnabled val="1"/>
        </dgm:presLayoutVars>
      </dgm:prSet>
      <dgm:spPr/>
    </dgm:pt>
    <dgm:pt modelId="{52FFAC25-2263-4641-8C2D-6656452445C5}" type="pres">
      <dgm:prSet presAssocID="{E4AF14EC-451C-404D-A2FF-CA943C033087}" presName="sibTrans" presStyleCnt="0"/>
      <dgm:spPr/>
    </dgm:pt>
    <dgm:pt modelId="{F0AAC983-22FF-5245-A54E-A0217559EA5E}" type="pres">
      <dgm:prSet presAssocID="{BAEC96FD-BDAB-834F-B765-0D2939F888B9}" presName="node" presStyleLbl="alignAccFollowNode1" presStyleIdx="3" presStyleCnt="8">
        <dgm:presLayoutVars>
          <dgm:bulletEnabled val="1"/>
        </dgm:presLayoutVars>
      </dgm:prSet>
      <dgm:spPr/>
    </dgm:pt>
    <dgm:pt modelId="{66BF2717-F572-9A46-BAED-7CD6B8EF42A3}" type="pres">
      <dgm:prSet presAssocID="{1A7619A7-C7AC-6846-BFA4-B4B3A73AD208}" presName="vSp" presStyleCnt="0"/>
      <dgm:spPr/>
    </dgm:pt>
    <dgm:pt modelId="{D155A299-0073-584B-8465-0CB61EEFF863}" type="pres">
      <dgm:prSet presAssocID="{B5CF07DF-A14C-E348-A48F-B558A37EC408}" presName="horFlow" presStyleCnt="0"/>
      <dgm:spPr/>
    </dgm:pt>
    <dgm:pt modelId="{CBB1F219-18F1-7F46-85B5-83B145D06A68}" type="pres">
      <dgm:prSet presAssocID="{B5CF07DF-A14C-E348-A48F-B558A37EC408}" presName="bigChev" presStyleLbl="node1" presStyleIdx="2" presStyleCnt="4"/>
      <dgm:spPr/>
    </dgm:pt>
    <dgm:pt modelId="{405A9D27-93B6-784A-A41B-E6EB4F88FBA6}" type="pres">
      <dgm:prSet presAssocID="{1B2D30FE-308A-2848-B4E1-F9D30851AC05}" presName="parTrans" presStyleCnt="0"/>
      <dgm:spPr/>
    </dgm:pt>
    <dgm:pt modelId="{0DBE4E35-C564-344C-8115-6D406CCB84FD}" type="pres">
      <dgm:prSet presAssocID="{82703267-D7E8-154C-94E8-4128AF99A686}" presName="node" presStyleLbl="alignAccFollowNode1" presStyleIdx="4" presStyleCnt="8">
        <dgm:presLayoutVars>
          <dgm:bulletEnabled val="1"/>
        </dgm:presLayoutVars>
      </dgm:prSet>
      <dgm:spPr/>
    </dgm:pt>
    <dgm:pt modelId="{FE7B7735-A4F8-F54D-9779-2258C2FC24BE}" type="pres">
      <dgm:prSet presAssocID="{C735C68D-36F0-E84E-B19A-5BBCA36C3A36}" presName="sibTrans" presStyleCnt="0"/>
      <dgm:spPr/>
    </dgm:pt>
    <dgm:pt modelId="{C033CA58-9BC7-AD4B-BD17-C7EAFA5FD09B}" type="pres">
      <dgm:prSet presAssocID="{3082C97D-323B-2242-A31C-A9535DE978F9}" presName="node" presStyleLbl="alignAccFollowNode1" presStyleIdx="5" presStyleCnt="8">
        <dgm:presLayoutVars>
          <dgm:bulletEnabled val="1"/>
        </dgm:presLayoutVars>
      </dgm:prSet>
      <dgm:spPr/>
    </dgm:pt>
    <dgm:pt modelId="{D3331220-D5E8-DE40-979D-FEDA29E12D5B}" type="pres">
      <dgm:prSet presAssocID="{B5CF07DF-A14C-E348-A48F-B558A37EC408}" presName="vSp" presStyleCnt="0"/>
      <dgm:spPr/>
    </dgm:pt>
    <dgm:pt modelId="{4491928B-C4B2-844C-9C76-A0697D7E7CF0}" type="pres">
      <dgm:prSet presAssocID="{6034473C-A7F5-DE44-A6A0-EF9B83A3078B}" presName="horFlow" presStyleCnt="0"/>
      <dgm:spPr/>
    </dgm:pt>
    <dgm:pt modelId="{D10EC7F9-D21F-7149-B81C-300583C2C4C9}" type="pres">
      <dgm:prSet presAssocID="{6034473C-A7F5-DE44-A6A0-EF9B83A3078B}" presName="bigChev" presStyleLbl="node1" presStyleIdx="3" presStyleCnt="4"/>
      <dgm:spPr/>
    </dgm:pt>
    <dgm:pt modelId="{1F7072DF-5D9B-5C4B-BE99-9B6CA411C9ED}" type="pres">
      <dgm:prSet presAssocID="{76ADD5DA-3D92-9B4C-ADA5-594F0941310D}" presName="parTrans" presStyleCnt="0"/>
      <dgm:spPr/>
    </dgm:pt>
    <dgm:pt modelId="{C7BA8822-7D26-6144-8D89-72ABE4642737}" type="pres">
      <dgm:prSet presAssocID="{D5ACD0B5-E6B3-FD41-B0A4-450BF5BC3B43}" presName="node" presStyleLbl="alignAccFollowNode1" presStyleIdx="6" presStyleCnt="8">
        <dgm:presLayoutVars>
          <dgm:bulletEnabled val="1"/>
        </dgm:presLayoutVars>
      </dgm:prSet>
      <dgm:spPr/>
    </dgm:pt>
    <dgm:pt modelId="{CB6652DB-6B14-1A4F-8D76-E6F571DE0071}" type="pres">
      <dgm:prSet presAssocID="{73B0E9CB-6336-494F-9EED-A2A0CB804BB0}" presName="sibTrans" presStyleCnt="0"/>
      <dgm:spPr/>
    </dgm:pt>
    <dgm:pt modelId="{401AD076-AB9B-1D4A-B5CF-E1016DBAFCE4}" type="pres">
      <dgm:prSet presAssocID="{3AEBF58F-65F0-1243-A5F5-F664E4D160BF}" presName="node" presStyleLbl="alignAccFollowNode1" presStyleIdx="7" presStyleCnt="8">
        <dgm:presLayoutVars>
          <dgm:bulletEnabled val="1"/>
        </dgm:presLayoutVars>
      </dgm:prSet>
      <dgm:spPr/>
    </dgm:pt>
  </dgm:ptLst>
  <dgm:cxnLst>
    <dgm:cxn modelId="{7185B407-754B-C14A-BEC5-671EE14FCB39}" srcId="{BC31949A-4F9F-7941-8392-BAA1F8BDD6BC}" destId="{6034473C-A7F5-DE44-A6A0-EF9B83A3078B}" srcOrd="3" destOrd="0" parTransId="{747DA1E6-146E-CA4B-BB14-EB05DB35FAB9}" sibTransId="{8A297DDF-1FA6-0B4F-A151-9679959F1CFF}"/>
    <dgm:cxn modelId="{48842A11-D182-CD41-85B1-78DBCBCA7D0A}" type="presOf" srcId="{1A7619A7-C7AC-6846-BFA4-B4B3A73AD208}" destId="{0A2F0179-223F-5E4A-9FF6-1B3A1F534E95}" srcOrd="0" destOrd="0" presId="urn:microsoft.com/office/officeart/2005/8/layout/lProcess3"/>
    <dgm:cxn modelId="{730AA61B-6F17-FF40-84B7-FDF166B71D08}" type="presOf" srcId="{1E153AA7-D7FF-4143-B8FD-889414D380C0}" destId="{13A50EDA-EDE1-924C-B1B2-BF8F1640D94D}" srcOrd="0" destOrd="0" presId="urn:microsoft.com/office/officeart/2005/8/layout/lProcess3"/>
    <dgm:cxn modelId="{0D6D1625-8B6D-A043-AE5F-1C6502E1AA67}" srcId="{BC31949A-4F9F-7941-8392-BAA1F8BDD6BC}" destId="{1A7619A7-C7AC-6846-BFA4-B4B3A73AD208}" srcOrd="1" destOrd="0" parTransId="{DA8DD8B2-0BE4-C84D-A719-6B32B49EFBDD}" sibTransId="{B8CEA2A7-B2D8-D143-BA59-FDA5FFEA4177}"/>
    <dgm:cxn modelId="{C0692F25-99DC-0240-A8B4-E6A552E8EF88}" srcId="{6034473C-A7F5-DE44-A6A0-EF9B83A3078B}" destId="{D5ACD0B5-E6B3-FD41-B0A4-450BF5BC3B43}" srcOrd="0" destOrd="0" parTransId="{76ADD5DA-3D92-9B4C-ADA5-594F0941310D}" sibTransId="{73B0E9CB-6336-494F-9EED-A2A0CB804BB0}"/>
    <dgm:cxn modelId="{72C7C82F-024A-E44D-B8C1-C067F0598AD2}" type="presOf" srcId="{82703267-D7E8-154C-94E8-4128AF99A686}" destId="{0DBE4E35-C564-344C-8115-6D406CCB84FD}" srcOrd="0" destOrd="0" presId="urn:microsoft.com/office/officeart/2005/8/layout/lProcess3"/>
    <dgm:cxn modelId="{CA677432-FB57-D44C-B93C-0C4C1115FAA4}" type="presOf" srcId="{7AE18EB8-6DD8-104C-81D3-153DD7282862}" destId="{867E6742-53BC-5E42-87CC-10C358E1FF29}" srcOrd="0" destOrd="0" presId="urn:microsoft.com/office/officeart/2005/8/layout/lProcess3"/>
    <dgm:cxn modelId="{23C4E13B-FE14-B940-A160-6E850245EFFE}" type="presOf" srcId="{D5ACD0B5-E6B3-FD41-B0A4-450BF5BC3B43}" destId="{C7BA8822-7D26-6144-8D89-72ABE4642737}" srcOrd="0" destOrd="0" presId="urn:microsoft.com/office/officeart/2005/8/layout/lProcess3"/>
    <dgm:cxn modelId="{EB85164E-0C62-F843-8829-BD85E9F674BC}" type="presOf" srcId="{3AEBF58F-65F0-1243-A5F5-F664E4D160BF}" destId="{401AD076-AB9B-1D4A-B5CF-E1016DBAFCE4}" srcOrd="0" destOrd="0" presId="urn:microsoft.com/office/officeart/2005/8/layout/lProcess3"/>
    <dgm:cxn modelId="{6DA83454-5EDE-D24A-A09D-2834B8D2942B}" srcId="{E0CB0FDA-292A-874D-A716-765EB660655E}" destId="{7AE18EB8-6DD8-104C-81D3-153DD7282862}" srcOrd="1" destOrd="0" parTransId="{194916F8-E8E5-9A49-95B4-C417910CF150}" sibTransId="{171B7AA5-5EBB-904F-8B2E-4EC3143DF984}"/>
    <dgm:cxn modelId="{2C453D60-6ADF-D044-B67D-3E37AFE65899}" srcId="{BC31949A-4F9F-7941-8392-BAA1F8BDD6BC}" destId="{E0CB0FDA-292A-874D-A716-765EB660655E}" srcOrd="0" destOrd="0" parTransId="{E3839B06-5D99-F44E-A868-793851BDB504}" sibTransId="{6E2EB9DA-9BEE-4341-B018-FE19B17A77E6}"/>
    <dgm:cxn modelId="{57440F84-638E-134C-8AB8-28595CF190CB}" type="presOf" srcId="{6034473C-A7F5-DE44-A6A0-EF9B83A3078B}" destId="{D10EC7F9-D21F-7149-B81C-300583C2C4C9}" srcOrd="0" destOrd="0" presId="urn:microsoft.com/office/officeart/2005/8/layout/lProcess3"/>
    <dgm:cxn modelId="{8733FE99-8BB9-454E-A334-1B8BB5F56447}" srcId="{B5CF07DF-A14C-E348-A48F-B558A37EC408}" destId="{82703267-D7E8-154C-94E8-4128AF99A686}" srcOrd="0" destOrd="0" parTransId="{1B2D30FE-308A-2848-B4E1-F9D30851AC05}" sibTransId="{C735C68D-36F0-E84E-B19A-5BBCA36C3A36}"/>
    <dgm:cxn modelId="{A5F3399D-CEA9-744C-B2BB-B059C3C416E6}" srcId="{E0CB0FDA-292A-874D-A716-765EB660655E}" destId="{1E153AA7-D7FF-4143-B8FD-889414D380C0}" srcOrd="0" destOrd="0" parTransId="{5B7B6823-226C-DF4A-AA9F-3ECFAE106318}" sibTransId="{5BBF646E-5671-234F-B6AF-126E06F8D38D}"/>
    <dgm:cxn modelId="{0421D3AA-430E-F147-ACB7-37E4C3D034FF}" type="presOf" srcId="{3082C97D-323B-2242-A31C-A9535DE978F9}" destId="{C033CA58-9BC7-AD4B-BD17-C7EAFA5FD09B}" srcOrd="0" destOrd="0" presId="urn:microsoft.com/office/officeart/2005/8/layout/lProcess3"/>
    <dgm:cxn modelId="{88D947B0-A27E-4941-B0AB-6E4A96466B1F}" type="presOf" srcId="{B5CF07DF-A14C-E348-A48F-B558A37EC408}" destId="{CBB1F219-18F1-7F46-85B5-83B145D06A68}" srcOrd="0" destOrd="0" presId="urn:microsoft.com/office/officeart/2005/8/layout/lProcess3"/>
    <dgm:cxn modelId="{B6E9AEB3-17B3-084B-A372-40E78E8EBD52}" srcId="{6034473C-A7F5-DE44-A6A0-EF9B83A3078B}" destId="{3AEBF58F-65F0-1243-A5F5-F664E4D160BF}" srcOrd="1" destOrd="0" parTransId="{E14BDB96-75D9-D548-B3C8-C4AEE1072850}" sibTransId="{082F76BA-870B-B748-BB01-F510A465EBC6}"/>
    <dgm:cxn modelId="{FF3B50C9-EDFE-C84C-B285-45A240836C82}" type="presOf" srcId="{38A0BCC0-7629-A748-993D-ED4BCC024421}" destId="{91F37235-E641-7243-9479-47EF5A81D447}" srcOrd="0" destOrd="0" presId="urn:microsoft.com/office/officeart/2005/8/layout/lProcess3"/>
    <dgm:cxn modelId="{BEA985D3-BC2C-6345-B636-A22E66F010B6}" srcId="{1A7619A7-C7AC-6846-BFA4-B4B3A73AD208}" destId="{BAEC96FD-BDAB-834F-B765-0D2939F888B9}" srcOrd="1" destOrd="0" parTransId="{B8421CC9-50AD-FC47-A589-9F8D85901855}" sibTransId="{4B22CDF0-04D6-9F42-A500-4CA5D604872B}"/>
    <dgm:cxn modelId="{220547DC-187A-8540-B8A2-97C2CB5DD59E}" srcId="{BC31949A-4F9F-7941-8392-BAA1F8BDD6BC}" destId="{B5CF07DF-A14C-E348-A48F-B558A37EC408}" srcOrd="2" destOrd="0" parTransId="{064753FC-3B41-1D4C-A0BB-9D1F6DDC2062}" sibTransId="{C7BB3E5C-0DC1-724A-A0E1-52AD3F3A2703}"/>
    <dgm:cxn modelId="{ACBE9BF1-9E4F-7049-8885-41594CEFDEB7}" type="presOf" srcId="{BAEC96FD-BDAB-834F-B765-0D2939F888B9}" destId="{F0AAC983-22FF-5245-A54E-A0217559EA5E}" srcOrd="0" destOrd="0" presId="urn:microsoft.com/office/officeart/2005/8/layout/lProcess3"/>
    <dgm:cxn modelId="{AC8BC3F3-DCB9-E84F-AA0B-ED7BF4E24EAB}" type="presOf" srcId="{E0CB0FDA-292A-874D-A716-765EB660655E}" destId="{B60A8818-E967-9B43-A9A7-3EF396D9FD25}" srcOrd="0" destOrd="0" presId="urn:microsoft.com/office/officeart/2005/8/layout/lProcess3"/>
    <dgm:cxn modelId="{66534EF5-C383-5E4B-88D8-B6655587A9E1}" srcId="{B5CF07DF-A14C-E348-A48F-B558A37EC408}" destId="{3082C97D-323B-2242-A31C-A9535DE978F9}" srcOrd="1" destOrd="0" parTransId="{92FDBDF5-240A-C94E-8BC5-9763EC9029E7}" sibTransId="{B1296E8E-2247-DF48-9905-2F20A26C40E7}"/>
    <dgm:cxn modelId="{6A905EFE-50DF-F24E-A232-487ABE57C4D9}" srcId="{1A7619A7-C7AC-6846-BFA4-B4B3A73AD208}" destId="{38A0BCC0-7629-A748-993D-ED4BCC024421}" srcOrd="0" destOrd="0" parTransId="{9DD91A53-CE91-DF42-9B69-F2FF0CC6F1AD}" sibTransId="{E4AF14EC-451C-404D-A2FF-CA943C033087}"/>
    <dgm:cxn modelId="{5F0A4BFF-BC4E-6A4C-A7C4-A8EC0A9E27E5}" type="presOf" srcId="{BC31949A-4F9F-7941-8392-BAA1F8BDD6BC}" destId="{89CFAFEB-4608-9C4A-AEEF-62034C717E40}" srcOrd="0" destOrd="0" presId="urn:microsoft.com/office/officeart/2005/8/layout/lProcess3"/>
    <dgm:cxn modelId="{46B5D912-8332-ED46-9B8B-96386EAF3F06}" type="presParOf" srcId="{89CFAFEB-4608-9C4A-AEEF-62034C717E40}" destId="{9E60A38B-9A54-E24E-B419-A9725F9CAFF7}" srcOrd="0" destOrd="0" presId="urn:microsoft.com/office/officeart/2005/8/layout/lProcess3"/>
    <dgm:cxn modelId="{9F95BF26-997A-594E-9A3F-EFC3117E2CA7}" type="presParOf" srcId="{9E60A38B-9A54-E24E-B419-A9725F9CAFF7}" destId="{B60A8818-E967-9B43-A9A7-3EF396D9FD25}" srcOrd="0" destOrd="0" presId="urn:microsoft.com/office/officeart/2005/8/layout/lProcess3"/>
    <dgm:cxn modelId="{36A4606B-D049-BA48-8F2B-B41275B7E82B}" type="presParOf" srcId="{9E60A38B-9A54-E24E-B419-A9725F9CAFF7}" destId="{A1B6D497-91C3-684B-A1FF-FDDDB0521819}" srcOrd="1" destOrd="0" presId="urn:microsoft.com/office/officeart/2005/8/layout/lProcess3"/>
    <dgm:cxn modelId="{1162D22E-3235-F740-8F1F-B7E8110635DD}" type="presParOf" srcId="{9E60A38B-9A54-E24E-B419-A9725F9CAFF7}" destId="{13A50EDA-EDE1-924C-B1B2-BF8F1640D94D}" srcOrd="2" destOrd="0" presId="urn:microsoft.com/office/officeart/2005/8/layout/lProcess3"/>
    <dgm:cxn modelId="{8A09C830-0CAE-5B46-AB40-9ADF7653AA50}" type="presParOf" srcId="{9E60A38B-9A54-E24E-B419-A9725F9CAFF7}" destId="{373C0B24-D463-2540-AF64-7AB43CC473CD}" srcOrd="3" destOrd="0" presId="urn:microsoft.com/office/officeart/2005/8/layout/lProcess3"/>
    <dgm:cxn modelId="{9BB1898C-D22C-AD44-B28C-73EF1D1C4114}" type="presParOf" srcId="{9E60A38B-9A54-E24E-B419-A9725F9CAFF7}" destId="{867E6742-53BC-5E42-87CC-10C358E1FF29}" srcOrd="4" destOrd="0" presId="urn:microsoft.com/office/officeart/2005/8/layout/lProcess3"/>
    <dgm:cxn modelId="{7F88E21D-565D-0349-9CFC-88CF73A79C48}" type="presParOf" srcId="{89CFAFEB-4608-9C4A-AEEF-62034C717E40}" destId="{E27D0D6D-ACE2-1344-B63C-BD335F9743A1}" srcOrd="1" destOrd="0" presId="urn:microsoft.com/office/officeart/2005/8/layout/lProcess3"/>
    <dgm:cxn modelId="{22552B1B-8B92-3445-940C-03C41A262F3A}" type="presParOf" srcId="{89CFAFEB-4608-9C4A-AEEF-62034C717E40}" destId="{4EB25C7F-F2C2-8F43-96DE-000031489D87}" srcOrd="2" destOrd="0" presId="urn:microsoft.com/office/officeart/2005/8/layout/lProcess3"/>
    <dgm:cxn modelId="{58EBE3E5-DFFF-384C-BA2D-27192BC4C833}" type="presParOf" srcId="{4EB25C7F-F2C2-8F43-96DE-000031489D87}" destId="{0A2F0179-223F-5E4A-9FF6-1B3A1F534E95}" srcOrd="0" destOrd="0" presId="urn:microsoft.com/office/officeart/2005/8/layout/lProcess3"/>
    <dgm:cxn modelId="{2DD2E7F3-327C-524D-9687-30AC877EC034}" type="presParOf" srcId="{4EB25C7F-F2C2-8F43-96DE-000031489D87}" destId="{7F34BF99-EB90-334B-986A-D65F2CB3B4DF}" srcOrd="1" destOrd="0" presId="urn:microsoft.com/office/officeart/2005/8/layout/lProcess3"/>
    <dgm:cxn modelId="{6585B364-D8D5-B845-8D79-A4E07E01C12F}" type="presParOf" srcId="{4EB25C7F-F2C2-8F43-96DE-000031489D87}" destId="{91F37235-E641-7243-9479-47EF5A81D447}" srcOrd="2" destOrd="0" presId="urn:microsoft.com/office/officeart/2005/8/layout/lProcess3"/>
    <dgm:cxn modelId="{777B02B3-2F00-1143-8FAC-88C0D17979EF}" type="presParOf" srcId="{4EB25C7F-F2C2-8F43-96DE-000031489D87}" destId="{52FFAC25-2263-4641-8C2D-6656452445C5}" srcOrd="3" destOrd="0" presId="urn:microsoft.com/office/officeart/2005/8/layout/lProcess3"/>
    <dgm:cxn modelId="{9D13F6F8-98A5-3F45-9A37-C0827D2CECBD}" type="presParOf" srcId="{4EB25C7F-F2C2-8F43-96DE-000031489D87}" destId="{F0AAC983-22FF-5245-A54E-A0217559EA5E}" srcOrd="4" destOrd="0" presId="urn:microsoft.com/office/officeart/2005/8/layout/lProcess3"/>
    <dgm:cxn modelId="{679389E4-1AF6-EB4C-AD67-936E9EE7735F}" type="presParOf" srcId="{89CFAFEB-4608-9C4A-AEEF-62034C717E40}" destId="{66BF2717-F572-9A46-BAED-7CD6B8EF42A3}" srcOrd="3" destOrd="0" presId="urn:microsoft.com/office/officeart/2005/8/layout/lProcess3"/>
    <dgm:cxn modelId="{7CEDAA2F-E09B-7142-8A2F-69E9309EE042}" type="presParOf" srcId="{89CFAFEB-4608-9C4A-AEEF-62034C717E40}" destId="{D155A299-0073-584B-8465-0CB61EEFF863}" srcOrd="4" destOrd="0" presId="urn:microsoft.com/office/officeart/2005/8/layout/lProcess3"/>
    <dgm:cxn modelId="{3570485C-5306-7A48-9F61-56A8F13560FF}" type="presParOf" srcId="{D155A299-0073-584B-8465-0CB61EEFF863}" destId="{CBB1F219-18F1-7F46-85B5-83B145D06A68}" srcOrd="0" destOrd="0" presId="urn:microsoft.com/office/officeart/2005/8/layout/lProcess3"/>
    <dgm:cxn modelId="{E5066BF2-4600-C343-AF73-57A06948067C}" type="presParOf" srcId="{D155A299-0073-584B-8465-0CB61EEFF863}" destId="{405A9D27-93B6-784A-A41B-E6EB4F88FBA6}" srcOrd="1" destOrd="0" presId="urn:microsoft.com/office/officeart/2005/8/layout/lProcess3"/>
    <dgm:cxn modelId="{2A463011-5996-4C49-958D-7F4987B5F07C}" type="presParOf" srcId="{D155A299-0073-584B-8465-0CB61EEFF863}" destId="{0DBE4E35-C564-344C-8115-6D406CCB84FD}" srcOrd="2" destOrd="0" presId="urn:microsoft.com/office/officeart/2005/8/layout/lProcess3"/>
    <dgm:cxn modelId="{9369DF84-8887-6E4E-B328-1EBD44F2F2BA}" type="presParOf" srcId="{D155A299-0073-584B-8465-0CB61EEFF863}" destId="{FE7B7735-A4F8-F54D-9779-2258C2FC24BE}" srcOrd="3" destOrd="0" presId="urn:microsoft.com/office/officeart/2005/8/layout/lProcess3"/>
    <dgm:cxn modelId="{D1B06F0B-113B-374F-86F1-9BA97DA1946B}" type="presParOf" srcId="{D155A299-0073-584B-8465-0CB61EEFF863}" destId="{C033CA58-9BC7-AD4B-BD17-C7EAFA5FD09B}" srcOrd="4" destOrd="0" presId="urn:microsoft.com/office/officeart/2005/8/layout/lProcess3"/>
    <dgm:cxn modelId="{5FAC9A6E-3813-7945-9977-18B5D9E4E287}" type="presParOf" srcId="{89CFAFEB-4608-9C4A-AEEF-62034C717E40}" destId="{D3331220-D5E8-DE40-979D-FEDA29E12D5B}" srcOrd="5" destOrd="0" presId="urn:microsoft.com/office/officeart/2005/8/layout/lProcess3"/>
    <dgm:cxn modelId="{82FB2478-2852-A043-B8D3-940B89C38110}" type="presParOf" srcId="{89CFAFEB-4608-9C4A-AEEF-62034C717E40}" destId="{4491928B-C4B2-844C-9C76-A0697D7E7CF0}" srcOrd="6" destOrd="0" presId="urn:microsoft.com/office/officeart/2005/8/layout/lProcess3"/>
    <dgm:cxn modelId="{7A6CBCE7-5BF9-3143-9BD1-CE623E554324}" type="presParOf" srcId="{4491928B-C4B2-844C-9C76-A0697D7E7CF0}" destId="{D10EC7F9-D21F-7149-B81C-300583C2C4C9}" srcOrd="0" destOrd="0" presId="urn:microsoft.com/office/officeart/2005/8/layout/lProcess3"/>
    <dgm:cxn modelId="{ACBBD7A0-2DE0-3E40-B9BE-2E0EF9D47186}" type="presParOf" srcId="{4491928B-C4B2-844C-9C76-A0697D7E7CF0}" destId="{1F7072DF-5D9B-5C4B-BE99-9B6CA411C9ED}" srcOrd="1" destOrd="0" presId="urn:microsoft.com/office/officeart/2005/8/layout/lProcess3"/>
    <dgm:cxn modelId="{2DCB3690-99A7-B04C-97B8-17EFB7FA0222}" type="presParOf" srcId="{4491928B-C4B2-844C-9C76-A0697D7E7CF0}" destId="{C7BA8822-7D26-6144-8D89-72ABE4642737}" srcOrd="2" destOrd="0" presId="urn:microsoft.com/office/officeart/2005/8/layout/lProcess3"/>
    <dgm:cxn modelId="{FFBC6384-6AD0-A740-891C-723C44F6593E}" type="presParOf" srcId="{4491928B-C4B2-844C-9C76-A0697D7E7CF0}" destId="{CB6652DB-6B14-1A4F-8D76-E6F571DE0071}" srcOrd="3" destOrd="0" presId="urn:microsoft.com/office/officeart/2005/8/layout/lProcess3"/>
    <dgm:cxn modelId="{3D225606-97D2-E146-8A11-1AC174FAC2E6}" type="presParOf" srcId="{4491928B-C4B2-844C-9C76-A0697D7E7CF0}" destId="{401AD076-AB9B-1D4A-B5CF-E1016DBAFCE4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AC8D67-2A09-314B-8C83-EBA30911E025}" type="doc">
      <dgm:prSet loTypeId="urn:microsoft.com/office/officeart/2005/8/layout/hList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076C0A2F-7581-BE45-88B3-416316794415}">
      <dgm:prSet phldrT="[Text]"/>
      <dgm:spPr/>
      <dgm:t>
        <a:bodyPr/>
        <a:lstStyle/>
        <a:p>
          <a:r>
            <a:rPr lang="en-GB" dirty="0"/>
            <a:t>Paperless Documentation</a:t>
          </a:r>
        </a:p>
      </dgm:t>
    </dgm:pt>
    <dgm:pt modelId="{236913ED-48D2-9549-9D6F-1E1F33A37918}" type="parTrans" cxnId="{1EEBBA70-33CD-4946-9407-322228F00646}">
      <dgm:prSet/>
      <dgm:spPr/>
      <dgm:t>
        <a:bodyPr/>
        <a:lstStyle/>
        <a:p>
          <a:endParaRPr lang="en-GB"/>
        </a:p>
      </dgm:t>
    </dgm:pt>
    <dgm:pt modelId="{1D210D88-93CF-F541-980E-C64F515D66E3}" type="sibTrans" cxnId="{1EEBBA70-33CD-4946-9407-322228F00646}">
      <dgm:prSet/>
      <dgm:spPr/>
      <dgm:t>
        <a:bodyPr/>
        <a:lstStyle/>
        <a:p>
          <a:endParaRPr lang="en-GB"/>
        </a:p>
      </dgm:t>
    </dgm:pt>
    <dgm:pt modelId="{A123E8E3-2CF8-6C44-A3FD-406B9B1B821F}">
      <dgm:prSet phldrT="[Text]"/>
      <dgm:spPr/>
      <dgm:t>
        <a:bodyPr/>
        <a:lstStyle/>
        <a:p>
          <a:r>
            <a:rPr lang="en-GB" dirty="0"/>
            <a:t>&lt;20 cm GPS accuracy - autonomous</a:t>
          </a:r>
        </a:p>
      </dgm:t>
    </dgm:pt>
    <dgm:pt modelId="{73AA89DA-4724-FC44-AF2F-EF4CE19D286A}" type="parTrans" cxnId="{9CAFAD9E-8A51-BB48-B02A-FE0D1DCB9875}">
      <dgm:prSet/>
      <dgm:spPr/>
      <dgm:t>
        <a:bodyPr/>
        <a:lstStyle/>
        <a:p>
          <a:endParaRPr lang="en-GB"/>
        </a:p>
      </dgm:t>
    </dgm:pt>
    <dgm:pt modelId="{4F5D62A9-D66C-BB48-9608-B78FEA6F87B6}" type="sibTrans" cxnId="{9CAFAD9E-8A51-BB48-B02A-FE0D1DCB9875}">
      <dgm:prSet/>
      <dgm:spPr/>
      <dgm:t>
        <a:bodyPr/>
        <a:lstStyle/>
        <a:p>
          <a:endParaRPr lang="en-GB"/>
        </a:p>
      </dgm:t>
    </dgm:pt>
    <dgm:pt modelId="{8D8BDA7F-52CC-6E4D-B7E3-B4E20E397331}">
      <dgm:prSet phldrT="[Text]"/>
      <dgm:spPr/>
      <dgm:t>
        <a:bodyPr/>
        <a:lstStyle/>
        <a:p>
          <a:r>
            <a:rPr lang="en-GB" dirty="0"/>
            <a:t>“App Button” Manual intervention free “location &amp; Depth Capture </a:t>
          </a:r>
        </a:p>
      </dgm:t>
    </dgm:pt>
    <dgm:pt modelId="{2D5E787D-6596-AB42-899D-F9976C184AF4}" type="parTrans" cxnId="{B8FC61B1-90DD-024C-A727-D08B6F69779A}">
      <dgm:prSet/>
      <dgm:spPr/>
      <dgm:t>
        <a:bodyPr/>
        <a:lstStyle/>
        <a:p>
          <a:endParaRPr lang="en-GB"/>
        </a:p>
      </dgm:t>
    </dgm:pt>
    <dgm:pt modelId="{B6CA6BF8-6FC7-4C4B-8D5B-5D4DA6780A4A}" type="sibTrans" cxnId="{B8FC61B1-90DD-024C-A727-D08B6F69779A}">
      <dgm:prSet/>
      <dgm:spPr/>
      <dgm:t>
        <a:bodyPr/>
        <a:lstStyle/>
        <a:p>
          <a:endParaRPr lang="en-GB"/>
        </a:p>
      </dgm:t>
    </dgm:pt>
    <dgm:pt modelId="{24CF5CB0-6A7D-4345-9B83-E510D6186C2F}">
      <dgm:prSet phldrT="[Text]"/>
      <dgm:spPr/>
      <dgm:t>
        <a:bodyPr/>
        <a:lstStyle/>
        <a:p>
          <a:r>
            <a:rPr lang="en-GB"/>
            <a:t>Integrated Mobile App</a:t>
          </a:r>
          <a:endParaRPr lang="en-GB" dirty="0"/>
        </a:p>
      </dgm:t>
    </dgm:pt>
    <dgm:pt modelId="{405B64CC-7AC0-7441-BCB1-74FFFFDBCEDC}" type="parTrans" cxnId="{F57A91CB-9B75-894E-BA67-B277288E7014}">
      <dgm:prSet/>
      <dgm:spPr/>
      <dgm:t>
        <a:bodyPr/>
        <a:lstStyle/>
        <a:p>
          <a:endParaRPr lang="en-GB"/>
        </a:p>
      </dgm:t>
    </dgm:pt>
    <dgm:pt modelId="{5D82A64F-3698-6B41-9F35-F319D960B44E}" type="sibTrans" cxnId="{F57A91CB-9B75-894E-BA67-B277288E7014}">
      <dgm:prSet/>
      <dgm:spPr/>
      <dgm:t>
        <a:bodyPr/>
        <a:lstStyle/>
        <a:p>
          <a:endParaRPr lang="en-GB"/>
        </a:p>
      </dgm:t>
    </dgm:pt>
    <dgm:pt modelId="{604A83EE-E5DD-A542-A027-2A7E0D76092F}">
      <dgm:prSet phldrT="[Text]"/>
      <dgm:spPr/>
      <dgm:t>
        <a:bodyPr/>
        <a:lstStyle/>
        <a:p>
          <a:r>
            <a:rPr lang="en-GB" dirty="0"/>
            <a:t>Cloud based, Live view</a:t>
          </a:r>
        </a:p>
      </dgm:t>
    </dgm:pt>
    <dgm:pt modelId="{FD75236E-14E5-384A-8D45-DBDFDE203136}" type="parTrans" cxnId="{1DB4E445-4153-E04E-B493-84F36CE5B0AD}">
      <dgm:prSet/>
      <dgm:spPr/>
      <dgm:t>
        <a:bodyPr/>
        <a:lstStyle/>
        <a:p>
          <a:endParaRPr lang="en-GB"/>
        </a:p>
      </dgm:t>
    </dgm:pt>
    <dgm:pt modelId="{B135C9CA-28D4-674A-B319-D08221EB01F6}" type="sibTrans" cxnId="{1DB4E445-4153-E04E-B493-84F36CE5B0AD}">
      <dgm:prSet/>
      <dgm:spPr/>
      <dgm:t>
        <a:bodyPr/>
        <a:lstStyle/>
        <a:p>
          <a:endParaRPr lang="en-GB"/>
        </a:p>
      </dgm:t>
    </dgm:pt>
    <dgm:pt modelId="{845B9B70-27F8-CA4A-80A7-270F8256CCF7}">
      <dgm:prSet phldrT="[Text]"/>
      <dgm:spPr/>
      <dgm:t>
        <a:bodyPr/>
        <a:lstStyle/>
        <a:p>
          <a:r>
            <a:rPr lang="en-GB" dirty="0"/>
            <a:t>Offline inspection </a:t>
          </a:r>
        </a:p>
      </dgm:t>
    </dgm:pt>
    <dgm:pt modelId="{37BA4B91-9A5A-6E47-BEE7-AB6D63CB72AE}" type="parTrans" cxnId="{E679DE1A-1F46-C244-A7CA-3DEEF1D3ECA6}">
      <dgm:prSet/>
      <dgm:spPr/>
      <dgm:t>
        <a:bodyPr/>
        <a:lstStyle/>
        <a:p>
          <a:endParaRPr lang="en-GB"/>
        </a:p>
      </dgm:t>
    </dgm:pt>
    <dgm:pt modelId="{623A6FFA-F44B-7B48-80D0-7831E82648E1}" type="sibTrans" cxnId="{E679DE1A-1F46-C244-A7CA-3DEEF1D3ECA6}">
      <dgm:prSet/>
      <dgm:spPr/>
      <dgm:t>
        <a:bodyPr/>
        <a:lstStyle/>
        <a:p>
          <a:endParaRPr lang="en-GB"/>
        </a:p>
      </dgm:t>
    </dgm:pt>
    <dgm:pt modelId="{3E014A8F-2209-B544-B698-CC70D93473AE}">
      <dgm:prSet phldrT="[Text]"/>
      <dgm:spPr/>
      <dgm:t>
        <a:bodyPr/>
        <a:lstStyle/>
        <a:p>
          <a:r>
            <a:rPr lang="en-GB" dirty="0"/>
            <a:t>As build drawings / MB / Billing</a:t>
          </a:r>
        </a:p>
      </dgm:t>
    </dgm:pt>
    <dgm:pt modelId="{71CB51C5-4C10-E24F-85F8-1705683A92AE}" type="parTrans" cxnId="{0A1BDE06-B49B-7D4F-A76A-BEB285DA6972}">
      <dgm:prSet/>
      <dgm:spPr/>
      <dgm:t>
        <a:bodyPr/>
        <a:lstStyle/>
        <a:p>
          <a:endParaRPr lang="en-GB"/>
        </a:p>
      </dgm:t>
    </dgm:pt>
    <dgm:pt modelId="{85345C74-7740-1D43-8F9F-B9A0DCB9AFA2}" type="sibTrans" cxnId="{0A1BDE06-B49B-7D4F-A76A-BEB285DA6972}">
      <dgm:prSet/>
      <dgm:spPr/>
      <dgm:t>
        <a:bodyPr/>
        <a:lstStyle/>
        <a:p>
          <a:endParaRPr lang="en-GB"/>
        </a:p>
      </dgm:t>
    </dgm:pt>
    <dgm:pt modelId="{DAD09D00-C2EF-914A-A216-95A23BE126BB}">
      <dgm:prSet phldrT="[Text]"/>
      <dgm:spPr/>
      <dgm:t>
        <a:bodyPr/>
        <a:lstStyle/>
        <a:p>
          <a:r>
            <a:rPr lang="en-GB" dirty="0"/>
            <a:t>Project dashboards </a:t>
          </a:r>
        </a:p>
      </dgm:t>
    </dgm:pt>
    <dgm:pt modelId="{2C50E300-AAC2-D34B-BD86-747EDDFF59F4}" type="parTrans" cxnId="{51EA816E-AB87-8847-B9B8-2458D4C959D1}">
      <dgm:prSet/>
      <dgm:spPr/>
      <dgm:t>
        <a:bodyPr/>
        <a:lstStyle/>
        <a:p>
          <a:endParaRPr lang="en-GB"/>
        </a:p>
      </dgm:t>
    </dgm:pt>
    <dgm:pt modelId="{652F2705-82BB-A941-A3E8-3D29ACA29778}" type="sibTrans" cxnId="{51EA816E-AB87-8847-B9B8-2458D4C959D1}">
      <dgm:prSet/>
      <dgm:spPr/>
      <dgm:t>
        <a:bodyPr/>
        <a:lstStyle/>
        <a:p>
          <a:endParaRPr lang="en-GB"/>
        </a:p>
      </dgm:t>
    </dgm:pt>
    <dgm:pt modelId="{394EBB63-6EE3-AC42-8660-5DC053C83CD1}">
      <dgm:prSet phldrT="[Text]"/>
      <dgm:spPr/>
      <dgm:t>
        <a:bodyPr/>
        <a:lstStyle/>
        <a:p>
          <a:r>
            <a:rPr lang="en-GB" dirty="0"/>
            <a:t>Task control / management</a:t>
          </a:r>
        </a:p>
      </dgm:t>
    </dgm:pt>
    <dgm:pt modelId="{55AEDDD2-6268-3E44-BFDB-B19AA886F654}" type="parTrans" cxnId="{B12BC686-17B8-3E4F-A679-DDCDBD965E84}">
      <dgm:prSet/>
      <dgm:spPr/>
      <dgm:t>
        <a:bodyPr/>
        <a:lstStyle/>
        <a:p>
          <a:endParaRPr lang="en-GB"/>
        </a:p>
      </dgm:t>
    </dgm:pt>
    <dgm:pt modelId="{E4ABA1E0-787E-1C4F-BDDA-E15142F8187B}" type="sibTrans" cxnId="{B12BC686-17B8-3E4F-A679-DDCDBD965E84}">
      <dgm:prSet/>
      <dgm:spPr/>
      <dgm:t>
        <a:bodyPr/>
        <a:lstStyle/>
        <a:p>
          <a:endParaRPr lang="en-GB"/>
        </a:p>
      </dgm:t>
    </dgm:pt>
    <dgm:pt modelId="{B82AEA96-99AD-FE46-9A80-A7C619142EB4}">
      <dgm:prSet phldrT="[Text]"/>
      <dgm:spPr/>
      <dgm:t>
        <a:bodyPr/>
        <a:lstStyle/>
        <a:p>
          <a:r>
            <a:rPr lang="en-GB" dirty="0"/>
            <a:t>Tracker / Ducting / Splicing automation capture</a:t>
          </a:r>
        </a:p>
      </dgm:t>
    </dgm:pt>
    <dgm:pt modelId="{745914EE-EA66-994B-B988-122DB97F4A1E}" type="parTrans" cxnId="{E0616F99-30AC-524E-8B4F-EE20C3B9201C}">
      <dgm:prSet/>
      <dgm:spPr/>
      <dgm:t>
        <a:bodyPr/>
        <a:lstStyle/>
        <a:p>
          <a:endParaRPr lang="en-GB"/>
        </a:p>
      </dgm:t>
    </dgm:pt>
    <dgm:pt modelId="{E0FCF5E3-7F46-E54C-B025-16A02E7D80B6}" type="sibTrans" cxnId="{E0616F99-30AC-524E-8B4F-EE20C3B9201C}">
      <dgm:prSet/>
      <dgm:spPr/>
      <dgm:t>
        <a:bodyPr/>
        <a:lstStyle/>
        <a:p>
          <a:endParaRPr lang="en-GB"/>
        </a:p>
      </dgm:t>
    </dgm:pt>
    <dgm:pt modelId="{26B2CBF4-18B8-D444-BCD8-6D4132DBC9BB}">
      <dgm:prSet phldrT="[Text]"/>
      <dgm:spPr/>
      <dgm:t>
        <a:bodyPr/>
        <a:lstStyle/>
        <a:p>
          <a:r>
            <a:rPr lang="en-GB" dirty="0"/>
            <a:t>Full </a:t>
          </a:r>
          <a:r>
            <a:rPr lang="en-GB" dirty="0" err="1"/>
            <a:t>Bharatnet</a:t>
          </a:r>
          <a:r>
            <a:rPr lang="en-GB" dirty="0"/>
            <a:t> compliance</a:t>
          </a:r>
        </a:p>
      </dgm:t>
    </dgm:pt>
    <dgm:pt modelId="{92EBF574-4D59-8F47-BB9E-11E60D516CCD}" type="parTrans" cxnId="{081DD571-40A1-0C45-BA2F-B40D1C6AFF2A}">
      <dgm:prSet/>
      <dgm:spPr/>
      <dgm:t>
        <a:bodyPr/>
        <a:lstStyle/>
        <a:p>
          <a:endParaRPr lang="en-GB"/>
        </a:p>
      </dgm:t>
    </dgm:pt>
    <dgm:pt modelId="{3D0F891B-0E40-F94E-996B-0A38F4B85617}" type="sibTrans" cxnId="{081DD571-40A1-0C45-BA2F-B40D1C6AFF2A}">
      <dgm:prSet/>
      <dgm:spPr/>
      <dgm:t>
        <a:bodyPr/>
        <a:lstStyle/>
        <a:p>
          <a:endParaRPr lang="en-GB"/>
        </a:p>
      </dgm:t>
    </dgm:pt>
    <dgm:pt modelId="{F7A5724B-EC7B-7845-AB7F-B02B3BA6CD90}">
      <dgm:prSet phldrT="[Text]"/>
      <dgm:spPr/>
      <dgm:t>
        <a:bodyPr/>
        <a:lstStyle/>
        <a:p>
          <a:r>
            <a:rPr lang="en-GB"/>
            <a:t>Integrated </a:t>
          </a:r>
          <a:r>
            <a:rPr lang="en-GB" dirty="0"/>
            <a:t>Web App</a:t>
          </a:r>
        </a:p>
      </dgm:t>
    </dgm:pt>
    <dgm:pt modelId="{FF95EF0D-30DF-E745-A702-CC8E3DB4281E}" type="parTrans" cxnId="{6AF0BFF6-1803-EE4D-93D1-559231063568}">
      <dgm:prSet/>
      <dgm:spPr/>
      <dgm:t>
        <a:bodyPr/>
        <a:lstStyle/>
        <a:p>
          <a:endParaRPr lang="en-GB"/>
        </a:p>
      </dgm:t>
    </dgm:pt>
    <dgm:pt modelId="{2F8AD6AA-7AAE-4549-AD2F-307AE077C5DE}" type="sibTrans" cxnId="{6AF0BFF6-1803-EE4D-93D1-559231063568}">
      <dgm:prSet/>
      <dgm:spPr/>
      <dgm:t>
        <a:bodyPr/>
        <a:lstStyle/>
        <a:p>
          <a:endParaRPr lang="en-GB"/>
        </a:p>
      </dgm:t>
    </dgm:pt>
    <dgm:pt modelId="{F32FF1D3-9D59-4D4B-ADAA-FF2786CE090A}" type="pres">
      <dgm:prSet presAssocID="{1FAC8D67-2A09-314B-8C83-EBA30911E025}" presName="Name0" presStyleCnt="0">
        <dgm:presLayoutVars>
          <dgm:dir/>
          <dgm:animLvl val="lvl"/>
          <dgm:resizeHandles val="exact"/>
        </dgm:presLayoutVars>
      </dgm:prSet>
      <dgm:spPr/>
    </dgm:pt>
    <dgm:pt modelId="{8098232C-7CAC-E248-8E60-68C9F0BF5E4E}" type="pres">
      <dgm:prSet presAssocID="{076C0A2F-7581-BE45-88B3-416316794415}" presName="composite" presStyleCnt="0"/>
      <dgm:spPr/>
    </dgm:pt>
    <dgm:pt modelId="{47151D27-61B6-7A4C-816C-6B8A20540F56}" type="pres">
      <dgm:prSet presAssocID="{076C0A2F-7581-BE45-88B3-41631679441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B11CD346-F8B0-3D4D-B27A-B1E1D0B09357}" type="pres">
      <dgm:prSet presAssocID="{076C0A2F-7581-BE45-88B3-416316794415}" presName="desTx" presStyleLbl="alignAccFollowNode1" presStyleIdx="0" presStyleCnt="3">
        <dgm:presLayoutVars>
          <dgm:bulletEnabled val="1"/>
        </dgm:presLayoutVars>
      </dgm:prSet>
      <dgm:spPr/>
    </dgm:pt>
    <dgm:pt modelId="{4521AC20-678F-8346-978C-94C1ED858010}" type="pres">
      <dgm:prSet presAssocID="{1D210D88-93CF-F541-980E-C64F515D66E3}" presName="space" presStyleCnt="0"/>
      <dgm:spPr/>
    </dgm:pt>
    <dgm:pt modelId="{47B3E411-0F74-E84A-8E98-FDB2624307BE}" type="pres">
      <dgm:prSet presAssocID="{24CF5CB0-6A7D-4345-9B83-E510D6186C2F}" presName="composite" presStyleCnt="0"/>
      <dgm:spPr/>
    </dgm:pt>
    <dgm:pt modelId="{16201994-C836-744F-B56B-AB60EAA0A591}" type="pres">
      <dgm:prSet presAssocID="{24CF5CB0-6A7D-4345-9B83-E510D6186C2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7D6DE80-7606-E448-A630-ED41ADC22F5A}" type="pres">
      <dgm:prSet presAssocID="{24CF5CB0-6A7D-4345-9B83-E510D6186C2F}" presName="desTx" presStyleLbl="alignAccFollowNode1" presStyleIdx="1" presStyleCnt="3">
        <dgm:presLayoutVars>
          <dgm:bulletEnabled val="1"/>
        </dgm:presLayoutVars>
      </dgm:prSet>
      <dgm:spPr/>
    </dgm:pt>
    <dgm:pt modelId="{BCD2AEA1-BADC-6E4D-95EE-6FB4DEA5EFE9}" type="pres">
      <dgm:prSet presAssocID="{5D82A64F-3698-6B41-9F35-F319D960B44E}" presName="space" presStyleCnt="0"/>
      <dgm:spPr/>
    </dgm:pt>
    <dgm:pt modelId="{69973C40-4399-B643-B5AC-B0B89846E14A}" type="pres">
      <dgm:prSet presAssocID="{F7A5724B-EC7B-7845-AB7F-B02B3BA6CD90}" presName="composite" presStyleCnt="0"/>
      <dgm:spPr/>
    </dgm:pt>
    <dgm:pt modelId="{310AE703-7DC3-3942-A3F9-4199F3129CF7}" type="pres">
      <dgm:prSet presAssocID="{F7A5724B-EC7B-7845-AB7F-B02B3BA6CD9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7419B4C1-DAE7-8D4B-9F3B-3E2AE8162AD6}" type="pres">
      <dgm:prSet presAssocID="{F7A5724B-EC7B-7845-AB7F-B02B3BA6CD90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0A1BDE06-B49B-7D4F-A76A-BEB285DA6972}" srcId="{F7A5724B-EC7B-7845-AB7F-B02B3BA6CD90}" destId="{3E014A8F-2209-B544-B698-CC70D93473AE}" srcOrd="3" destOrd="0" parTransId="{71CB51C5-4C10-E24F-85F8-1705683A92AE}" sibTransId="{85345C74-7740-1D43-8F9F-B9A0DCB9AFA2}"/>
    <dgm:cxn modelId="{42677510-AE57-264B-9FE5-DA9DF445518D}" type="presOf" srcId="{394EBB63-6EE3-AC42-8660-5DC053C83CD1}" destId="{07D6DE80-7606-E448-A630-ED41ADC22F5A}" srcOrd="0" destOrd="0" presId="urn:microsoft.com/office/officeart/2005/8/layout/hList1"/>
    <dgm:cxn modelId="{62701518-0CFC-944A-97E7-415C4A41E516}" type="presOf" srcId="{DAD09D00-C2EF-914A-A216-95A23BE126BB}" destId="{7419B4C1-DAE7-8D4B-9F3B-3E2AE8162AD6}" srcOrd="0" destOrd="1" presId="urn:microsoft.com/office/officeart/2005/8/layout/hList1"/>
    <dgm:cxn modelId="{E679DE1A-1F46-C244-A7CA-3DEEF1D3ECA6}" srcId="{F7A5724B-EC7B-7845-AB7F-B02B3BA6CD90}" destId="{845B9B70-27F8-CA4A-80A7-270F8256CCF7}" srcOrd="2" destOrd="0" parTransId="{37BA4B91-9A5A-6E47-BEE7-AB6D63CB72AE}" sibTransId="{623A6FFA-F44B-7B48-80D0-7831E82648E1}"/>
    <dgm:cxn modelId="{7557901C-E669-6845-A60B-22D1FDD9D861}" type="presOf" srcId="{A123E8E3-2CF8-6C44-A3FD-406B9B1B821F}" destId="{B11CD346-F8B0-3D4D-B27A-B1E1D0B09357}" srcOrd="0" destOrd="0" presId="urn:microsoft.com/office/officeart/2005/8/layout/hList1"/>
    <dgm:cxn modelId="{DE5B1F37-022B-C748-A43E-753A81249CD5}" type="presOf" srcId="{F7A5724B-EC7B-7845-AB7F-B02B3BA6CD90}" destId="{310AE703-7DC3-3942-A3F9-4199F3129CF7}" srcOrd="0" destOrd="0" presId="urn:microsoft.com/office/officeart/2005/8/layout/hList1"/>
    <dgm:cxn modelId="{1DB4E445-4153-E04E-B493-84F36CE5B0AD}" srcId="{F7A5724B-EC7B-7845-AB7F-B02B3BA6CD90}" destId="{604A83EE-E5DD-A542-A027-2A7E0D76092F}" srcOrd="0" destOrd="0" parTransId="{FD75236E-14E5-384A-8D45-DBDFDE203136}" sibTransId="{B135C9CA-28D4-674A-B319-D08221EB01F6}"/>
    <dgm:cxn modelId="{C027CB48-B5E8-924F-9A8A-ED5C4105C5FA}" type="presOf" srcId="{8D8BDA7F-52CC-6E4D-B7E3-B4E20E397331}" destId="{B11CD346-F8B0-3D4D-B27A-B1E1D0B09357}" srcOrd="0" destOrd="1" presId="urn:microsoft.com/office/officeart/2005/8/layout/hList1"/>
    <dgm:cxn modelId="{4744C24F-48F1-644C-A8D6-D70E0D55AF49}" type="presOf" srcId="{076C0A2F-7581-BE45-88B3-416316794415}" destId="{47151D27-61B6-7A4C-816C-6B8A20540F56}" srcOrd="0" destOrd="0" presId="urn:microsoft.com/office/officeart/2005/8/layout/hList1"/>
    <dgm:cxn modelId="{3E115754-8F19-D742-ADB9-3090676E7556}" type="presOf" srcId="{26B2CBF4-18B8-D444-BCD8-6D4132DBC9BB}" destId="{07D6DE80-7606-E448-A630-ED41ADC22F5A}" srcOrd="0" destOrd="2" presId="urn:microsoft.com/office/officeart/2005/8/layout/hList1"/>
    <dgm:cxn modelId="{2FB07259-718F-B445-8AA4-AE23880F16D1}" type="presOf" srcId="{1FAC8D67-2A09-314B-8C83-EBA30911E025}" destId="{F32FF1D3-9D59-4D4B-ADAA-FF2786CE090A}" srcOrd="0" destOrd="0" presId="urn:microsoft.com/office/officeart/2005/8/layout/hList1"/>
    <dgm:cxn modelId="{51EA816E-AB87-8847-B9B8-2458D4C959D1}" srcId="{F7A5724B-EC7B-7845-AB7F-B02B3BA6CD90}" destId="{DAD09D00-C2EF-914A-A216-95A23BE126BB}" srcOrd="1" destOrd="0" parTransId="{2C50E300-AAC2-D34B-BD86-747EDDFF59F4}" sibTransId="{652F2705-82BB-A941-A3E8-3D29ACA29778}"/>
    <dgm:cxn modelId="{1EEBBA70-33CD-4946-9407-322228F00646}" srcId="{1FAC8D67-2A09-314B-8C83-EBA30911E025}" destId="{076C0A2F-7581-BE45-88B3-416316794415}" srcOrd="0" destOrd="0" parTransId="{236913ED-48D2-9549-9D6F-1E1F33A37918}" sibTransId="{1D210D88-93CF-F541-980E-C64F515D66E3}"/>
    <dgm:cxn modelId="{081DD571-40A1-0C45-BA2F-B40D1C6AFF2A}" srcId="{24CF5CB0-6A7D-4345-9B83-E510D6186C2F}" destId="{26B2CBF4-18B8-D444-BCD8-6D4132DBC9BB}" srcOrd="2" destOrd="0" parTransId="{92EBF574-4D59-8F47-BB9E-11E60D516CCD}" sibTransId="{3D0F891B-0E40-F94E-996B-0A38F4B85617}"/>
    <dgm:cxn modelId="{B12BC686-17B8-3E4F-A679-DDCDBD965E84}" srcId="{24CF5CB0-6A7D-4345-9B83-E510D6186C2F}" destId="{394EBB63-6EE3-AC42-8660-5DC053C83CD1}" srcOrd="0" destOrd="0" parTransId="{55AEDDD2-6268-3E44-BFDB-B19AA886F654}" sibTransId="{E4ABA1E0-787E-1C4F-BDDA-E15142F8187B}"/>
    <dgm:cxn modelId="{046A3495-E692-0B4A-A8DD-2A6D621E9244}" type="presOf" srcId="{3E014A8F-2209-B544-B698-CC70D93473AE}" destId="{7419B4C1-DAE7-8D4B-9F3B-3E2AE8162AD6}" srcOrd="0" destOrd="3" presId="urn:microsoft.com/office/officeart/2005/8/layout/hList1"/>
    <dgm:cxn modelId="{E0616F99-30AC-524E-8B4F-EE20C3B9201C}" srcId="{24CF5CB0-6A7D-4345-9B83-E510D6186C2F}" destId="{B82AEA96-99AD-FE46-9A80-A7C619142EB4}" srcOrd="1" destOrd="0" parTransId="{745914EE-EA66-994B-B988-122DB97F4A1E}" sibTransId="{E0FCF5E3-7F46-E54C-B025-16A02E7D80B6}"/>
    <dgm:cxn modelId="{9CAFAD9E-8A51-BB48-B02A-FE0D1DCB9875}" srcId="{076C0A2F-7581-BE45-88B3-416316794415}" destId="{A123E8E3-2CF8-6C44-A3FD-406B9B1B821F}" srcOrd="0" destOrd="0" parTransId="{73AA89DA-4724-FC44-AF2F-EF4CE19D286A}" sibTransId="{4F5D62A9-D66C-BB48-9608-B78FEA6F87B6}"/>
    <dgm:cxn modelId="{B8FC61B1-90DD-024C-A727-D08B6F69779A}" srcId="{076C0A2F-7581-BE45-88B3-416316794415}" destId="{8D8BDA7F-52CC-6E4D-B7E3-B4E20E397331}" srcOrd="1" destOrd="0" parTransId="{2D5E787D-6596-AB42-899D-F9976C184AF4}" sibTransId="{B6CA6BF8-6FC7-4C4B-8D5B-5D4DA6780A4A}"/>
    <dgm:cxn modelId="{8EC803BC-1BC5-9341-BE54-C742B860BE22}" type="presOf" srcId="{24CF5CB0-6A7D-4345-9B83-E510D6186C2F}" destId="{16201994-C836-744F-B56B-AB60EAA0A591}" srcOrd="0" destOrd="0" presId="urn:microsoft.com/office/officeart/2005/8/layout/hList1"/>
    <dgm:cxn modelId="{B82109C0-D0BA-5E4D-AF94-6C2B618EA864}" type="presOf" srcId="{845B9B70-27F8-CA4A-80A7-270F8256CCF7}" destId="{7419B4C1-DAE7-8D4B-9F3B-3E2AE8162AD6}" srcOrd="0" destOrd="2" presId="urn:microsoft.com/office/officeart/2005/8/layout/hList1"/>
    <dgm:cxn modelId="{C4D647C3-95CB-6949-872A-0B873707E9DE}" type="presOf" srcId="{B82AEA96-99AD-FE46-9A80-A7C619142EB4}" destId="{07D6DE80-7606-E448-A630-ED41ADC22F5A}" srcOrd="0" destOrd="1" presId="urn:microsoft.com/office/officeart/2005/8/layout/hList1"/>
    <dgm:cxn modelId="{065482C9-B904-6944-826E-A97853D3A29B}" type="presOf" srcId="{604A83EE-E5DD-A542-A027-2A7E0D76092F}" destId="{7419B4C1-DAE7-8D4B-9F3B-3E2AE8162AD6}" srcOrd="0" destOrd="0" presId="urn:microsoft.com/office/officeart/2005/8/layout/hList1"/>
    <dgm:cxn modelId="{F57A91CB-9B75-894E-BA67-B277288E7014}" srcId="{1FAC8D67-2A09-314B-8C83-EBA30911E025}" destId="{24CF5CB0-6A7D-4345-9B83-E510D6186C2F}" srcOrd="1" destOrd="0" parTransId="{405B64CC-7AC0-7441-BCB1-74FFFFDBCEDC}" sibTransId="{5D82A64F-3698-6B41-9F35-F319D960B44E}"/>
    <dgm:cxn modelId="{6AF0BFF6-1803-EE4D-93D1-559231063568}" srcId="{1FAC8D67-2A09-314B-8C83-EBA30911E025}" destId="{F7A5724B-EC7B-7845-AB7F-B02B3BA6CD90}" srcOrd="2" destOrd="0" parTransId="{FF95EF0D-30DF-E745-A702-CC8E3DB4281E}" sibTransId="{2F8AD6AA-7AAE-4549-AD2F-307AE077C5DE}"/>
    <dgm:cxn modelId="{EBD8555B-470A-A545-B3A9-4987F4EE3454}" type="presParOf" srcId="{F32FF1D3-9D59-4D4B-ADAA-FF2786CE090A}" destId="{8098232C-7CAC-E248-8E60-68C9F0BF5E4E}" srcOrd="0" destOrd="0" presId="urn:microsoft.com/office/officeart/2005/8/layout/hList1"/>
    <dgm:cxn modelId="{57DBE53B-4AB7-7F46-829C-2B8B92E2DA39}" type="presParOf" srcId="{8098232C-7CAC-E248-8E60-68C9F0BF5E4E}" destId="{47151D27-61B6-7A4C-816C-6B8A20540F56}" srcOrd="0" destOrd="0" presId="urn:microsoft.com/office/officeart/2005/8/layout/hList1"/>
    <dgm:cxn modelId="{742A393D-30B1-B44F-BF27-22AD5F7D39C2}" type="presParOf" srcId="{8098232C-7CAC-E248-8E60-68C9F0BF5E4E}" destId="{B11CD346-F8B0-3D4D-B27A-B1E1D0B09357}" srcOrd="1" destOrd="0" presId="urn:microsoft.com/office/officeart/2005/8/layout/hList1"/>
    <dgm:cxn modelId="{577E5283-177E-8E40-BEC8-044712ACE200}" type="presParOf" srcId="{F32FF1D3-9D59-4D4B-ADAA-FF2786CE090A}" destId="{4521AC20-678F-8346-978C-94C1ED858010}" srcOrd="1" destOrd="0" presId="urn:microsoft.com/office/officeart/2005/8/layout/hList1"/>
    <dgm:cxn modelId="{A55DB945-94EE-C24B-B99F-733CCB434177}" type="presParOf" srcId="{F32FF1D3-9D59-4D4B-ADAA-FF2786CE090A}" destId="{47B3E411-0F74-E84A-8E98-FDB2624307BE}" srcOrd="2" destOrd="0" presId="urn:microsoft.com/office/officeart/2005/8/layout/hList1"/>
    <dgm:cxn modelId="{06821DCD-5464-804F-9897-186383260522}" type="presParOf" srcId="{47B3E411-0F74-E84A-8E98-FDB2624307BE}" destId="{16201994-C836-744F-B56B-AB60EAA0A591}" srcOrd="0" destOrd="0" presId="urn:microsoft.com/office/officeart/2005/8/layout/hList1"/>
    <dgm:cxn modelId="{12C0311B-2BE4-4249-A9E1-4CC1F4FC35E4}" type="presParOf" srcId="{47B3E411-0F74-E84A-8E98-FDB2624307BE}" destId="{07D6DE80-7606-E448-A630-ED41ADC22F5A}" srcOrd="1" destOrd="0" presId="urn:microsoft.com/office/officeart/2005/8/layout/hList1"/>
    <dgm:cxn modelId="{73125EEF-350B-934E-84C8-758028EE9EB5}" type="presParOf" srcId="{F32FF1D3-9D59-4D4B-ADAA-FF2786CE090A}" destId="{BCD2AEA1-BADC-6E4D-95EE-6FB4DEA5EFE9}" srcOrd="3" destOrd="0" presId="urn:microsoft.com/office/officeart/2005/8/layout/hList1"/>
    <dgm:cxn modelId="{2D781847-A370-EC4A-93FD-E8ABE8A244CE}" type="presParOf" srcId="{F32FF1D3-9D59-4D4B-ADAA-FF2786CE090A}" destId="{69973C40-4399-B643-B5AC-B0B89846E14A}" srcOrd="4" destOrd="0" presId="urn:microsoft.com/office/officeart/2005/8/layout/hList1"/>
    <dgm:cxn modelId="{B9EBD1C4-30B3-7B4E-A906-B9E0947607F5}" type="presParOf" srcId="{69973C40-4399-B643-B5AC-B0B89846E14A}" destId="{310AE703-7DC3-3942-A3F9-4199F3129CF7}" srcOrd="0" destOrd="0" presId="urn:microsoft.com/office/officeart/2005/8/layout/hList1"/>
    <dgm:cxn modelId="{D2969725-F582-7340-BE55-1B4A311B947C}" type="presParOf" srcId="{69973C40-4399-B643-B5AC-B0B89846E14A}" destId="{7419B4C1-DAE7-8D4B-9F3B-3E2AE8162AD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F6B9F8-D716-BB40-9DD8-327A24FDF19B}">
      <dsp:nvSpPr>
        <dsp:cNvPr id="0" name=""/>
        <dsp:cNvSpPr/>
      </dsp:nvSpPr>
      <dsp:spPr>
        <a:xfrm>
          <a:off x="0" y="1521"/>
          <a:ext cx="2926080" cy="5761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Customer experience / MSA</a:t>
          </a:r>
        </a:p>
      </dsp:txBody>
      <dsp:txXfrm>
        <a:off x="28124" y="29645"/>
        <a:ext cx="2869832" cy="519882"/>
      </dsp:txXfrm>
    </dsp:sp>
    <dsp:sp modelId="{7F5F1D9A-FC06-8741-B5CE-3F81FB22B27A}">
      <dsp:nvSpPr>
        <dsp:cNvPr id="0" name=""/>
        <dsp:cNvSpPr/>
      </dsp:nvSpPr>
      <dsp:spPr>
        <a:xfrm>
          <a:off x="0" y="606458"/>
          <a:ext cx="2926080" cy="576130"/>
        </a:xfrm>
        <a:prstGeom prst="roundRect">
          <a:avLst/>
        </a:prstGeom>
        <a:solidFill>
          <a:schemeClr val="accent3">
            <a:hueOff val="514645"/>
            <a:satOff val="3089"/>
            <a:lumOff val="23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OSS / BSS</a:t>
          </a:r>
        </a:p>
      </dsp:txBody>
      <dsp:txXfrm>
        <a:off x="28124" y="634582"/>
        <a:ext cx="2869832" cy="519882"/>
      </dsp:txXfrm>
    </dsp:sp>
    <dsp:sp modelId="{211CB832-1FCE-2049-A747-E9D982922528}">
      <dsp:nvSpPr>
        <dsp:cNvPr id="0" name=""/>
        <dsp:cNvSpPr/>
      </dsp:nvSpPr>
      <dsp:spPr>
        <a:xfrm>
          <a:off x="0" y="1211394"/>
          <a:ext cx="2926080" cy="576130"/>
        </a:xfrm>
        <a:prstGeom prst="roundRect">
          <a:avLst/>
        </a:prstGeom>
        <a:solidFill>
          <a:schemeClr val="accent3">
            <a:hueOff val="1029291"/>
            <a:satOff val="6178"/>
            <a:lumOff val="470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IP planning / Provisioning</a:t>
          </a:r>
        </a:p>
      </dsp:txBody>
      <dsp:txXfrm>
        <a:off x="28124" y="1239518"/>
        <a:ext cx="2869832" cy="519882"/>
      </dsp:txXfrm>
    </dsp:sp>
    <dsp:sp modelId="{3756847F-EFF3-A347-9715-DC4B740E13BA}">
      <dsp:nvSpPr>
        <dsp:cNvPr id="0" name=""/>
        <dsp:cNvSpPr/>
      </dsp:nvSpPr>
      <dsp:spPr>
        <a:xfrm rot="5400000">
          <a:off x="5296587" y="-496563"/>
          <a:ext cx="460904" cy="520192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IP / MPLS / PON etc.  </a:t>
          </a:r>
        </a:p>
      </dsp:txBody>
      <dsp:txXfrm rot="-5400000">
        <a:off x="2926080" y="1896443"/>
        <a:ext cx="5179421" cy="415906"/>
      </dsp:txXfrm>
    </dsp:sp>
    <dsp:sp modelId="{243D2364-BB95-5C47-8520-2B87ABD0F4DE}">
      <dsp:nvSpPr>
        <dsp:cNvPr id="0" name=""/>
        <dsp:cNvSpPr/>
      </dsp:nvSpPr>
      <dsp:spPr>
        <a:xfrm>
          <a:off x="0" y="1816331"/>
          <a:ext cx="2926080" cy="576130"/>
        </a:xfrm>
        <a:prstGeom prst="roundRect">
          <a:avLst/>
        </a:prstGeom>
        <a:solidFill>
          <a:schemeClr val="accent3">
            <a:hueOff val="1543936"/>
            <a:satOff val="9267"/>
            <a:lumOff val="705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Active electronics</a:t>
          </a:r>
        </a:p>
      </dsp:txBody>
      <dsp:txXfrm>
        <a:off x="28124" y="1844455"/>
        <a:ext cx="2869832" cy="519882"/>
      </dsp:txXfrm>
    </dsp:sp>
    <dsp:sp modelId="{13C61A95-E6F7-1844-80AD-826E2CAA0397}">
      <dsp:nvSpPr>
        <dsp:cNvPr id="0" name=""/>
        <dsp:cNvSpPr/>
      </dsp:nvSpPr>
      <dsp:spPr>
        <a:xfrm rot="5400000">
          <a:off x="5296587" y="108373"/>
          <a:ext cx="460904" cy="5201920"/>
        </a:xfrm>
        <a:prstGeom prst="round2SameRect">
          <a:avLst/>
        </a:prstGeom>
        <a:solidFill>
          <a:schemeClr val="accent3">
            <a:tint val="40000"/>
            <a:alpha val="90000"/>
            <a:hueOff val="1011030"/>
            <a:satOff val="8941"/>
            <a:lumOff val="1059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1011030"/>
              <a:satOff val="8941"/>
              <a:lumOff val="1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Racks / Power / access </a:t>
          </a:r>
        </a:p>
      </dsp:txBody>
      <dsp:txXfrm rot="-5400000">
        <a:off x="2926080" y="2501380"/>
        <a:ext cx="5179421" cy="415906"/>
      </dsp:txXfrm>
    </dsp:sp>
    <dsp:sp modelId="{501B26BB-5B05-5A45-8A67-97D8F44D2B0E}">
      <dsp:nvSpPr>
        <dsp:cNvPr id="0" name=""/>
        <dsp:cNvSpPr/>
      </dsp:nvSpPr>
      <dsp:spPr>
        <a:xfrm>
          <a:off x="0" y="2421268"/>
          <a:ext cx="2926080" cy="576130"/>
        </a:xfrm>
        <a:prstGeom prst="roundRect">
          <a:avLst/>
        </a:prstGeom>
        <a:solidFill>
          <a:schemeClr val="accent3">
            <a:hueOff val="2058582"/>
            <a:satOff val="12356"/>
            <a:lumOff val="941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Passive infrastructure</a:t>
          </a:r>
        </a:p>
      </dsp:txBody>
      <dsp:txXfrm>
        <a:off x="28124" y="2449392"/>
        <a:ext cx="2869832" cy="519882"/>
      </dsp:txXfrm>
    </dsp:sp>
    <dsp:sp modelId="{F9A16BCE-C8D0-9B4E-8E9D-3FF901A9441D}">
      <dsp:nvSpPr>
        <dsp:cNvPr id="0" name=""/>
        <dsp:cNvSpPr/>
      </dsp:nvSpPr>
      <dsp:spPr>
        <a:xfrm rot="5400000">
          <a:off x="5296587" y="713310"/>
          <a:ext cx="460904" cy="5201920"/>
        </a:xfrm>
        <a:prstGeom prst="round2SameRect">
          <a:avLst/>
        </a:prstGeom>
        <a:solidFill>
          <a:schemeClr val="accent3">
            <a:tint val="40000"/>
            <a:alpha val="90000"/>
            <a:hueOff val="2022060"/>
            <a:satOff val="17882"/>
            <a:lumOff val="2118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2022060"/>
              <a:satOff val="17882"/>
              <a:lumOff val="21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Fiber usage, termination, splicing</a:t>
          </a:r>
        </a:p>
      </dsp:txBody>
      <dsp:txXfrm rot="-5400000">
        <a:off x="2926080" y="3106317"/>
        <a:ext cx="5179421" cy="415906"/>
      </dsp:txXfrm>
    </dsp:sp>
    <dsp:sp modelId="{AA9F6854-9C30-6240-AED5-CABF5E94CA19}">
      <dsp:nvSpPr>
        <dsp:cNvPr id="0" name=""/>
        <dsp:cNvSpPr/>
      </dsp:nvSpPr>
      <dsp:spPr>
        <a:xfrm>
          <a:off x="0" y="3026205"/>
          <a:ext cx="2926080" cy="576130"/>
        </a:xfrm>
        <a:prstGeom prst="roundRect">
          <a:avLst/>
        </a:prstGeom>
        <a:solidFill>
          <a:schemeClr val="accent3">
            <a:hueOff val="2573227"/>
            <a:satOff val="15445"/>
            <a:lumOff val="1176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Fiber - logical inventory </a:t>
          </a:r>
        </a:p>
      </dsp:txBody>
      <dsp:txXfrm>
        <a:off x="28124" y="3054329"/>
        <a:ext cx="2869832" cy="519882"/>
      </dsp:txXfrm>
    </dsp:sp>
    <dsp:sp modelId="{FD023E52-3E37-D642-A540-3196BB2F27B5}">
      <dsp:nvSpPr>
        <dsp:cNvPr id="0" name=""/>
        <dsp:cNvSpPr/>
      </dsp:nvSpPr>
      <dsp:spPr>
        <a:xfrm rot="5400000">
          <a:off x="5296587" y="1426748"/>
          <a:ext cx="460904" cy="5201920"/>
        </a:xfrm>
        <a:prstGeom prst="round2SameRect">
          <a:avLst/>
        </a:prstGeom>
        <a:solidFill>
          <a:schemeClr val="accent3">
            <a:tint val="40000"/>
            <a:alpha val="90000"/>
            <a:hueOff val="3033090"/>
            <a:satOff val="26823"/>
            <a:lumOff val="3177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3033090"/>
              <a:satOff val="26823"/>
              <a:lumOff val="3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OFC Cable - laying, joint locations, Loop sizes, Splitters etc. </a:t>
          </a:r>
        </a:p>
      </dsp:txBody>
      <dsp:txXfrm rot="-5400000">
        <a:off x="2926080" y="3819755"/>
        <a:ext cx="5179421" cy="415906"/>
      </dsp:txXfrm>
    </dsp:sp>
    <dsp:sp modelId="{8F308BB1-1CCC-0646-9725-81D2239F392B}">
      <dsp:nvSpPr>
        <dsp:cNvPr id="0" name=""/>
        <dsp:cNvSpPr/>
      </dsp:nvSpPr>
      <dsp:spPr>
        <a:xfrm>
          <a:off x="0" y="3739627"/>
          <a:ext cx="2926080" cy="576130"/>
        </a:xfrm>
        <a:prstGeom prst="roundRect">
          <a:avLst/>
        </a:prstGeom>
        <a:solidFill>
          <a:schemeClr val="accent3">
            <a:hueOff val="3087872"/>
            <a:satOff val="18534"/>
            <a:lumOff val="1411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OFC – Outside Plant</a:t>
          </a:r>
        </a:p>
      </dsp:txBody>
      <dsp:txXfrm>
        <a:off x="28124" y="3767751"/>
        <a:ext cx="2869832" cy="519882"/>
      </dsp:txXfrm>
    </dsp:sp>
    <dsp:sp modelId="{10FF5B16-7C76-194A-BDD3-25C9054AC284}">
      <dsp:nvSpPr>
        <dsp:cNvPr id="0" name=""/>
        <dsp:cNvSpPr/>
      </dsp:nvSpPr>
      <dsp:spPr>
        <a:xfrm rot="5400000">
          <a:off x="5296587" y="2031685"/>
          <a:ext cx="460904" cy="5201920"/>
        </a:xfrm>
        <a:prstGeom prst="round2SameRect">
          <a:avLst/>
        </a:prstGeom>
        <a:solidFill>
          <a:schemeClr val="accent3">
            <a:tint val="40000"/>
            <a:alpha val="90000"/>
            <a:hueOff val="4044120"/>
            <a:satOff val="35764"/>
            <a:lumOff val="4236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4044120"/>
              <a:satOff val="35764"/>
              <a:lumOff val="42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Accurate location &amp; Depth - Manholes / Waypoints / Poles</a:t>
          </a:r>
        </a:p>
      </dsp:txBody>
      <dsp:txXfrm rot="-5400000">
        <a:off x="2926080" y="4424692"/>
        <a:ext cx="5179421" cy="415906"/>
      </dsp:txXfrm>
    </dsp:sp>
    <dsp:sp modelId="{01E1D101-5C2D-1A4B-9907-9C29A22319DB}">
      <dsp:nvSpPr>
        <dsp:cNvPr id="0" name=""/>
        <dsp:cNvSpPr/>
      </dsp:nvSpPr>
      <dsp:spPr>
        <a:xfrm>
          <a:off x="0" y="4344563"/>
          <a:ext cx="2926080" cy="576130"/>
        </a:xfrm>
        <a:prstGeom prst="roundRect">
          <a:avLst/>
        </a:prstGeom>
        <a:solidFill>
          <a:schemeClr val="accent3">
            <a:hueOff val="3602518"/>
            <a:satOff val="21623"/>
            <a:lumOff val="1647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Duct system (or Aerial)</a:t>
          </a:r>
        </a:p>
      </dsp:txBody>
      <dsp:txXfrm>
        <a:off x="28124" y="4372687"/>
        <a:ext cx="2869832" cy="519882"/>
      </dsp:txXfrm>
    </dsp:sp>
    <dsp:sp modelId="{4BA5143A-CED0-7A41-A07D-ECDCA09F3F51}">
      <dsp:nvSpPr>
        <dsp:cNvPr id="0" name=""/>
        <dsp:cNvSpPr/>
      </dsp:nvSpPr>
      <dsp:spPr>
        <a:xfrm rot="5400000">
          <a:off x="5296587" y="2587254"/>
          <a:ext cx="460904" cy="5201920"/>
        </a:xfrm>
        <a:prstGeom prst="round2SameRect">
          <a:avLst/>
        </a:prstGeom>
        <a:solidFill>
          <a:schemeClr val="accent3">
            <a:tint val="40000"/>
            <a:alpha val="90000"/>
            <a:hueOff val="5055149"/>
            <a:satOff val="44705"/>
            <a:lumOff val="5295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5055149"/>
              <a:satOff val="44705"/>
              <a:lumOff val="52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ROW management</a:t>
          </a:r>
        </a:p>
      </dsp:txBody>
      <dsp:txXfrm rot="-5400000">
        <a:off x="2926080" y="4980261"/>
        <a:ext cx="5179421" cy="415906"/>
      </dsp:txXfrm>
    </dsp:sp>
    <dsp:sp modelId="{420045F5-39CF-FB4E-8A9D-B320F3E7CE03}">
      <dsp:nvSpPr>
        <dsp:cNvPr id="0" name=""/>
        <dsp:cNvSpPr/>
      </dsp:nvSpPr>
      <dsp:spPr>
        <a:xfrm>
          <a:off x="0" y="4842536"/>
          <a:ext cx="2926080" cy="576130"/>
        </a:xfrm>
        <a:prstGeom prst="roundRect">
          <a:avLst/>
        </a:prstGeom>
        <a:solidFill>
          <a:schemeClr val="accent3">
            <a:hueOff val="4117163"/>
            <a:satOff val="24712"/>
            <a:lumOff val="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ROW / Real Estate</a:t>
          </a:r>
        </a:p>
      </dsp:txBody>
      <dsp:txXfrm>
        <a:off x="28124" y="4870660"/>
        <a:ext cx="2869832" cy="5198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CD715-AE67-9146-9B8B-37DDFE70B12D}">
      <dsp:nvSpPr>
        <dsp:cNvPr id="0" name=""/>
        <dsp:cNvSpPr/>
      </dsp:nvSpPr>
      <dsp:spPr>
        <a:xfrm>
          <a:off x="2688" y="114796"/>
          <a:ext cx="498885" cy="2993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M1</a:t>
          </a:r>
        </a:p>
      </dsp:txBody>
      <dsp:txXfrm>
        <a:off x="2688" y="114796"/>
        <a:ext cx="498885" cy="299331"/>
      </dsp:txXfrm>
    </dsp:sp>
    <dsp:sp modelId="{C92FFD6B-CAD6-884D-B5E1-32A5BA2EDFCD}">
      <dsp:nvSpPr>
        <dsp:cNvPr id="0" name=""/>
        <dsp:cNvSpPr/>
      </dsp:nvSpPr>
      <dsp:spPr>
        <a:xfrm>
          <a:off x="551462" y="114796"/>
          <a:ext cx="498885" cy="2993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M2</a:t>
          </a:r>
        </a:p>
      </dsp:txBody>
      <dsp:txXfrm>
        <a:off x="551462" y="114796"/>
        <a:ext cx="498885" cy="299331"/>
      </dsp:txXfrm>
    </dsp:sp>
    <dsp:sp modelId="{31CD1CD0-5855-6E43-9530-B0718ED2CD0D}">
      <dsp:nvSpPr>
        <dsp:cNvPr id="0" name=""/>
        <dsp:cNvSpPr/>
      </dsp:nvSpPr>
      <dsp:spPr>
        <a:xfrm>
          <a:off x="1100237" y="114796"/>
          <a:ext cx="498885" cy="2993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M3</a:t>
          </a:r>
        </a:p>
      </dsp:txBody>
      <dsp:txXfrm>
        <a:off x="1100237" y="114796"/>
        <a:ext cx="498885" cy="299331"/>
      </dsp:txXfrm>
    </dsp:sp>
    <dsp:sp modelId="{B11529FE-A006-A14F-A401-A54ECDCC20E5}">
      <dsp:nvSpPr>
        <dsp:cNvPr id="0" name=""/>
        <dsp:cNvSpPr/>
      </dsp:nvSpPr>
      <dsp:spPr>
        <a:xfrm>
          <a:off x="1649011" y="114796"/>
          <a:ext cx="498885" cy="2993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M4</a:t>
          </a:r>
        </a:p>
      </dsp:txBody>
      <dsp:txXfrm>
        <a:off x="1649011" y="114796"/>
        <a:ext cx="498885" cy="299331"/>
      </dsp:txXfrm>
    </dsp:sp>
    <dsp:sp modelId="{36D7172B-F073-3A41-B241-42256A421F6B}">
      <dsp:nvSpPr>
        <dsp:cNvPr id="0" name=""/>
        <dsp:cNvSpPr/>
      </dsp:nvSpPr>
      <dsp:spPr>
        <a:xfrm>
          <a:off x="2197785" y="114796"/>
          <a:ext cx="498885" cy="2993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--</a:t>
          </a:r>
        </a:p>
      </dsp:txBody>
      <dsp:txXfrm>
        <a:off x="2197785" y="114796"/>
        <a:ext cx="498885" cy="299331"/>
      </dsp:txXfrm>
    </dsp:sp>
    <dsp:sp modelId="{7D74D284-CB23-CE45-A086-5CEC6F1C7670}">
      <dsp:nvSpPr>
        <dsp:cNvPr id="0" name=""/>
        <dsp:cNvSpPr/>
      </dsp:nvSpPr>
      <dsp:spPr>
        <a:xfrm>
          <a:off x="2746559" y="114796"/>
          <a:ext cx="498885" cy="2993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--</a:t>
          </a:r>
        </a:p>
      </dsp:txBody>
      <dsp:txXfrm>
        <a:off x="2746559" y="114796"/>
        <a:ext cx="498885" cy="299331"/>
      </dsp:txXfrm>
    </dsp:sp>
    <dsp:sp modelId="{A671BAAB-938B-8B4F-9573-02AC586E6BC2}">
      <dsp:nvSpPr>
        <dsp:cNvPr id="0" name=""/>
        <dsp:cNvSpPr/>
      </dsp:nvSpPr>
      <dsp:spPr>
        <a:xfrm>
          <a:off x="3295334" y="114796"/>
          <a:ext cx="498885" cy="2993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M11</a:t>
          </a:r>
        </a:p>
      </dsp:txBody>
      <dsp:txXfrm>
        <a:off x="3295334" y="114796"/>
        <a:ext cx="498885" cy="299331"/>
      </dsp:txXfrm>
    </dsp:sp>
    <dsp:sp modelId="{AC25A8AD-9CA7-9748-B6EF-AD6BF9519088}">
      <dsp:nvSpPr>
        <dsp:cNvPr id="0" name=""/>
        <dsp:cNvSpPr/>
      </dsp:nvSpPr>
      <dsp:spPr>
        <a:xfrm>
          <a:off x="3844108" y="114796"/>
          <a:ext cx="498885" cy="2993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M12</a:t>
          </a:r>
        </a:p>
      </dsp:txBody>
      <dsp:txXfrm>
        <a:off x="3844108" y="114796"/>
        <a:ext cx="498885" cy="299331"/>
      </dsp:txXfrm>
    </dsp:sp>
    <dsp:sp modelId="{7D25702C-CDD6-0E46-813A-8475CC285696}">
      <dsp:nvSpPr>
        <dsp:cNvPr id="0" name=""/>
        <dsp:cNvSpPr/>
      </dsp:nvSpPr>
      <dsp:spPr>
        <a:xfrm>
          <a:off x="4392882" y="114796"/>
          <a:ext cx="498885" cy="2993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--</a:t>
          </a:r>
        </a:p>
      </dsp:txBody>
      <dsp:txXfrm>
        <a:off x="4392882" y="114796"/>
        <a:ext cx="498885" cy="2993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0A8818-E967-9B43-A9A7-3EF396D9FD25}">
      <dsp:nvSpPr>
        <dsp:cNvPr id="0" name=""/>
        <dsp:cNvSpPr/>
      </dsp:nvSpPr>
      <dsp:spPr>
        <a:xfrm>
          <a:off x="372721" y="1006"/>
          <a:ext cx="1980504" cy="79220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Active Electronics </a:t>
          </a:r>
        </a:p>
      </dsp:txBody>
      <dsp:txXfrm>
        <a:off x="768822" y="1006"/>
        <a:ext cx="1188303" cy="792201"/>
      </dsp:txXfrm>
    </dsp:sp>
    <dsp:sp modelId="{13A50EDA-EDE1-924C-B1B2-BF8F1640D94D}">
      <dsp:nvSpPr>
        <dsp:cNvPr id="0" name=""/>
        <dsp:cNvSpPr/>
      </dsp:nvSpPr>
      <dsp:spPr>
        <a:xfrm>
          <a:off x="2095760" y="68343"/>
          <a:ext cx="1643818" cy="657527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Block/GP</a:t>
          </a:r>
        </a:p>
      </dsp:txBody>
      <dsp:txXfrm>
        <a:off x="2424524" y="68343"/>
        <a:ext cx="986291" cy="657527"/>
      </dsp:txXfrm>
    </dsp:sp>
    <dsp:sp modelId="{867E6742-53BC-5E42-87CC-10C358E1FF29}">
      <dsp:nvSpPr>
        <dsp:cNvPr id="0" name=""/>
        <dsp:cNvSpPr/>
      </dsp:nvSpPr>
      <dsp:spPr>
        <a:xfrm>
          <a:off x="3509444" y="68343"/>
          <a:ext cx="1643818" cy="657527"/>
        </a:xfrm>
        <a:prstGeom prst="chevron">
          <a:avLst/>
        </a:prstGeom>
        <a:solidFill>
          <a:schemeClr val="accent5">
            <a:tint val="40000"/>
            <a:alpha val="90000"/>
            <a:hueOff val="-1706381"/>
            <a:satOff val="381"/>
            <a:lumOff val="57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1706381"/>
              <a:satOff val="381"/>
              <a:lumOff val="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S-NOC</a:t>
          </a:r>
        </a:p>
      </dsp:txBody>
      <dsp:txXfrm>
        <a:off x="3838208" y="68343"/>
        <a:ext cx="986291" cy="657527"/>
      </dsp:txXfrm>
    </dsp:sp>
    <dsp:sp modelId="{0A2F0179-223F-5E4A-9FF6-1B3A1F534E95}">
      <dsp:nvSpPr>
        <dsp:cNvPr id="0" name=""/>
        <dsp:cNvSpPr/>
      </dsp:nvSpPr>
      <dsp:spPr>
        <a:xfrm>
          <a:off x="372721" y="904116"/>
          <a:ext cx="1980504" cy="792201"/>
        </a:xfrm>
        <a:prstGeom prst="chevron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Passive Equipment</a:t>
          </a:r>
        </a:p>
      </dsp:txBody>
      <dsp:txXfrm>
        <a:off x="768822" y="904116"/>
        <a:ext cx="1188303" cy="792201"/>
      </dsp:txXfrm>
    </dsp:sp>
    <dsp:sp modelId="{91F37235-E641-7243-9479-47EF5A81D447}">
      <dsp:nvSpPr>
        <dsp:cNvPr id="0" name=""/>
        <dsp:cNvSpPr/>
      </dsp:nvSpPr>
      <dsp:spPr>
        <a:xfrm>
          <a:off x="2095760" y="971453"/>
          <a:ext cx="1643818" cy="657527"/>
        </a:xfrm>
        <a:prstGeom prst="chevron">
          <a:avLst/>
        </a:prstGeom>
        <a:solidFill>
          <a:schemeClr val="accent5">
            <a:tint val="40000"/>
            <a:alpha val="90000"/>
            <a:hueOff val="-3412762"/>
            <a:satOff val="762"/>
            <a:lumOff val="115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3412762"/>
              <a:satOff val="762"/>
              <a:lumOff val="1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Smart Rack </a:t>
          </a:r>
        </a:p>
      </dsp:txBody>
      <dsp:txXfrm>
        <a:off x="2424524" y="971453"/>
        <a:ext cx="986291" cy="657527"/>
      </dsp:txXfrm>
    </dsp:sp>
    <dsp:sp modelId="{F0AAC983-22FF-5245-A54E-A0217559EA5E}">
      <dsp:nvSpPr>
        <dsp:cNvPr id="0" name=""/>
        <dsp:cNvSpPr/>
      </dsp:nvSpPr>
      <dsp:spPr>
        <a:xfrm>
          <a:off x="3509444" y="971453"/>
          <a:ext cx="1643818" cy="657527"/>
        </a:xfrm>
        <a:prstGeom prst="chevron">
          <a:avLst/>
        </a:prstGeom>
        <a:solidFill>
          <a:schemeClr val="accent5">
            <a:tint val="40000"/>
            <a:alpha val="90000"/>
            <a:hueOff val="-5119142"/>
            <a:satOff val="1143"/>
            <a:lumOff val="172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5119142"/>
              <a:satOff val="1143"/>
              <a:lumOff val="1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power systems</a:t>
          </a:r>
        </a:p>
      </dsp:txBody>
      <dsp:txXfrm>
        <a:off x="3838208" y="971453"/>
        <a:ext cx="986291" cy="657527"/>
      </dsp:txXfrm>
    </dsp:sp>
    <dsp:sp modelId="{CBB1F219-18F1-7F46-85B5-83B145D06A68}">
      <dsp:nvSpPr>
        <dsp:cNvPr id="0" name=""/>
        <dsp:cNvSpPr/>
      </dsp:nvSpPr>
      <dsp:spPr>
        <a:xfrm>
          <a:off x="372721" y="1807226"/>
          <a:ext cx="1980504" cy="792201"/>
        </a:xfrm>
        <a:prstGeom prst="chevron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Outside plant</a:t>
          </a:r>
        </a:p>
      </dsp:txBody>
      <dsp:txXfrm>
        <a:off x="768822" y="1807226"/>
        <a:ext cx="1188303" cy="792201"/>
      </dsp:txXfrm>
    </dsp:sp>
    <dsp:sp modelId="{0DBE4E35-C564-344C-8115-6D406CCB84FD}">
      <dsp:nvSpPr>
        <dsp:cNvPr id="0" name=""/>
        <dsp:cNvSpPr/>
      </dsp:nvSpPr>
      <dsp:spPr>
        <a:xfrm>
          <a:off x="2095760" y="1874563"/>
          <a:ext cx="1643818" cy="657527"/>
        </a:xfrm>
        <a:prstGeom prst="chevron">
          <a:avLst/>
        </a:prstGeom>
        <a:solidFill>
          <a:schemeClr val="accent5">
            <a:tint val="40000"/>
            <a:alpha val="90000"/>
            <a:hueOff val="-6825524"/>
            <a:satOff val="1524"/>
            <a:lumOff val="229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6825524"/>
              <a:satOff val="1524"/>
              <a:lumOff val="2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Existing ABD / HOTO</a:t>
          </a:r>
        </a:p>
      </dsp:txBody>
      <dsp:txXfrm>
        <a:off x="2424524" y="1874563"/>
        <a:ext cx="986291" cy="657527"/>
      </dsp:txXfrm>
    </dsp:sp>
    <dsp:sp modelId="{C033CA58-9BC7-AD4B-BD17-C7EAFA5FD09B}">
      <dsp:nvSpPr>
        <dsp:cNvPr id="0" name=""/>
        <dsp:cNvSpPr/>
      </dsp:nvSpPr>
      <dsp:spPr>
        <a:xfrm>
          <a:off x="3509444" y="1874563"/>
          <a:ext cx="1643818" cy="657527"/>
        </a:xfrm>
        <a:prstGeom prst="chevron">
          <a:avLst/>
        </a:prstGeom>
        <a:solidFill>
          <a:schemeClr val="accent5">
            <a:tint val="40000"/>
            <a:alpha val="90000"/>
            <a:hueOff val="-8531905"/>
            <a:satOff val="1905"/>
            <a:lumOff val="286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8531905"/>
              <a:satOff val="1905"/>
              <a:lumOff val="2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New ABD / inventory</a:t>
          </a:r>
        </a:p>
      </dsp:txBody>
      <dsp:txXfrm>
        <a:off x="3838208" y="1874563"/>
        <a:ext cx="986291" cy="657527"/>
      </dsp:txXfrm>
    </dsp:sp>
    <dsp:sp modelId="{D10EC7F9-D21F-7149-B81C-300583C2C4C9}">
      <dsp:nvSpPr>
        <dsp:cNvPr id="0" name=""/>
        <dsp:cNvSpPr/>
      </dsp:nvSpPr>
      <dsp:spPr>
        <a:xfrm>
          <a:off x="372721" y="2710336"/>
          <a:ext cx="1980504" cy="792201"/>
        </a:xfrm>
        <a:prstGeom prst="chevron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End to end testing</a:t>
          </a:r>
        </a:p>
      </dsp:txBody>
      <dsp:txXfrm>
        <a:off x="768822" y="2710336"/>
        <a:ext cx="1188303" cy="792201"/>
      </dsp:txXfrm>
    </dsp:sp>
    <dsp:sp modelId="{C7BA8822-7D26-6144-8D89-72ABE4642737}">
      <dsp:nvSpPr>
        <dsp:cNvPr id="0" name=""/>
        <dsp:cNvSpPr/>
      </dsp:nvSpPr>
      <dsp:spPr>
        <a:xfrm>
          <a:off x="2095760" y="2777673"/>
          <a:ext cx="1643818" cy="657527"/>
        </a:xfrm>
        <a:prstGeom prst="chevron">
          <a:avLst/>
        </a:prstGeom>
        <a:solidFill>
          <a:schemeClr val="accent5">
            <a:tint val="40000"/>
            <a:alpha val="90000"/>
            <a:hueOff val="-10238285"/>
            <a:satOff val="2286"/>
            <a:lumOff val="344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10238285"/>
              <a:satOff val="2286"/>
              <a:lumOff val="3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OTDR </a:t>
          </a:r>
        </a:p>
      </dsp:txBody>
      <dsp:txXfrm>
        <a:off x="2424524" y="2777673"/>
        <a:ext cx="986291" cy="657527"/>
      </dsp:txXfrm>
    </dsp:sp>
    <dsp:sp modelId="{401AD076-AB9B-1D4A-B5CF-E1016DBAFCE4}">
      <dsp:nvSpPr>
        <dsp:cNvPr id="0" name=""/>
        <dsp:cNvSpPr/>
      </dsp:nvSpPr>
      <dsp:spPr>
        <a:xfrm>
          <a:off x="3509444" y="2777673"/>
          <a:ext cx="1643818" cy="657527"/>
        </a:xfrm>
        <a:prstGeom prst="chevron">
          <a:avLst/>
        </a:prstGeom>
        <a:solidFill>
          <a:schemeClr val="accent5">
            <a:tint val="40000"/>
            <a:alpha val="90000"/>
            <a:hueOff val="-11944666"/>
            <a:satOff val="2667"/>
            <a:lumOff val="401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11944666"/>
              <a:satOff val="2667"/>
              <a:lumOff val="4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Functional AT</a:t>
          </a:r>
        </a:p>
      </dsp:txBody>
      <dsp:txXfrm>
        <a:off x="3838208" y="2777673"/>
        <a:ext cx="986291" cy="6575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151D27-61B6-7A4C-816C-6B8A20540F56}">
      <dsp:nvSpPr>
        <dsp:cNvPr id="0" name=""/>
        <dsp:cNvSpPr/>
      </dsp:nvSpPr>
      <dsp:spPr>
        <a:xfrm>
          <a:off x="3686" y="74814"/>
          <a:ext cx="3593930" cy="489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Paperless Documentation</a:t>
          </a:r>
        </a:p>
      </dsp:txBody>
      <dsp:txXfrm>
        <a:off x="3686" y="74814"/>
        <a:ext cx="3593930" cy="489600"/>
      </dsp:txXfrm>
    </dsp:sp>
    <dsp:sp modelId="{B11CD346-F8B0-3D4D-B27A-B1E1D0B09357}">
      <dsp:nvSpPr>
        <dsp:cNvPr id="0" name=""/>
        <dsp:cNvSpPr/>
      </dsp:nvSpPr>
      <dsp:spPr>
        <a:xfrm>
          <a:off x="3686" y="564414"/>
          <a:ext cx="3593930" cy="131511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&lt;20 cm GPS accuracy - autonomous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“App Button” Manual intervention free “location &amp; Depth Capture </a:t>
          </a:r>
        </a:p>
      </dsp:txBody>
      <dsp:txXfrm>
        <a:off x="3686" y="564414"/>
        <a:ext cx="3593930" cy="1315119"/>
      </dsp:txXfrm>
    </dsp:sp>
    <dsp:sp modelId="{16201994-C836-744F-B56B-AB60EAA0A591}">
      <dsp:nvSpPr>
        <dsp:cNvPr id="0" name=""/>
        <dsp:cNvSpPr/>
      </dsp:nvSpPr>
      <dsp:spPr>
        <a:xfrm>
          <a:off x="4100766" y="74814"/>
          <a:ext cx="3593930" cy="4896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Integrated Mobile App</a:t>
          </a:r>
          <a:endParaRPr lang="en-GB" sz="1700" kern="1200" dirty="0"/>
        </a:p>
      </dsp:txBody>
      <dsp:txXfrm>
        <a:off x="4100766" y="74814"/>
        <a:ext cx="3593930" cy="489600"/>
      </dsp:txXfrm>
    </dsp:sp>
    <dsp:sp modelId="{07D6DE80-7606-E448-A630-ED41ADC22F5A}">
      <dsp:nvSpPr>
        <dsp:cNvPr id="0" name=""/>
        <dsp:cNvSpPr/>
      </dsp:nvSpPr>
      <dsp:spPr>
        <a:xfrm>
          <a:off x="4100766" y="564414"/>
          <a:ext cx="3593930" cy="131511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Task control / management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Tracker / Ducting / Splicing automation capture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Full </a:t>
          </a:r>
          <a:r>
            <a:rPr lang="en-GB" sz="1700" kern="1200" dirty="0" err="1"/>
            <a:t>Bharatnet</a:t>
          </a:r>
          <a:r>
            <a:rPr lang="en-GB" sz="1700" kern="1200" dirty="0"/>
            <a:t> compliance</a:t>
          </a:r>
        </a:p>
      </dsp:txBody>
      <dsp:txXfrm>
        <a:off x="4100766" y="564414"/>
        <a:ext cx="3593930" cy="1315119"/>
      </dsp:txXfrm>
    </dsp:sp>
    <dsp:sp modelId="{310AE703-7DC3-3942-A3F9-4199F3129CF7}">
      <dsp:nvSpPr>
        <dsp:cNvPr id="0" name=""/>
        <dsp:cNvSpPr/>
      </dsp:nvSpPr>
      <dsp:spPr>
        <a:xfrm>
          <a:off x="8197846" y="74814"/>
          <a:ext cx="3593930" cy="4896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Integrated </a:t>
          </a:r>
          <a:r>
            <a:rPr lang="en-GB" sz="1700" kern="1200" dirty="0"/>
            <a:t>Web App</a:t>
          </a:r>
        </a:p>
      </dsp:txBody>
      <dsp:txXfrm>
        <a:off x="8197846" y="74814"/>
        <a:ext cx="3593930" cy="489600"/>
      </dsp:txXfrm>
    </dsp:sp>
    <dsp:sp modelId="{7419B4C1-DAE7-8D4B-9F3B-3E2AE8162AD6}">
      <dsp:nvSpPr>
        <dsp:cNvPr id="0" name=""/>
        <dsp:cNvSpPr/>
      </dsp:nvSpPr>
      <dsp:spPr>
        <a:xfrm>
          <a:off x="8197846" y="564414"/>
          <a:ext cx="3593930" cy="131511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Cloud based, Live view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Project dashboards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Offline inspection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As build drawings / MB / Billing</a:t>
          </a:r>
        </a:p>
      </dsp:txBody>
      <dsp:txXfrm>
        <a:off x="8197846" y="564414"/>
        <a:ext cx="3593930" cy="13151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9T08:32:50.730"/>
    </inkml:context>
    <inkml:brush xml:id="br0">
      <inkml:brushProperty name="width" value="0.07938" units="cm"/>
      <inkml:brushProperty name="height" value="0.07938" units="cm"/>
      <inkml:brushProperty name="color" value="#FF0000"/>
    </inkml:brush>
  </inkml:definitions>
  <inkml:trace contextRef="#ctx0" brushRef="#br0">1295 0 8191,'-46'17'0,"3"0"5063,-10 4-5063,8 1 2818,-5 6-2818,0 6 1719,-5 13-1719,-3 7 6784,2 1-6784,6-1 0,8-3 0,0 4 0,-3 10 0,20-30 0,1 2 0,-1 0 0,2 1 0,-1 0 0,1 0 0,2 0 0,0 0 0,0 1 0,1 1 0,-1 5 0,1 2 0,3 2 0,1 1 0,2 3 0,2 0 0,3 1 0,3 0 0,2-3 0,1 1 0,3 1 0,2 1 0,1 4 0,3 2 0,0 6 0,3 3 0,0-16 0,1 2 0,2 1 0,1 3 0,3 1 0,1-1 0,3 1 0,3-1 0,2 0 0,2-2 0,3-1 0,0-2 0,14 19 0,0-4 0,-2-6 0,-2-2 0,-6-6 0,-2-1 0,-8-6 0,-5 1 0,-3-1 0,-3 1 0,-4 7 0,-2 2 0,-3 11 0,-1 4 0,-1-14 0,-1 4 0,0 0 0,0 6 0,0 2 0,0 0-197,0 1 1,0 0 0,1 0 196,-1-2 0,1-1 0,-1-2 0,1-8 0,0-2 0,-1-3 0,1 14 0,0-4 0,-1-12 0,-2-3 0,0-8 0,-2-2 0,-11 38 0,0-33 0,-5 0 0,-10 7 0,-4-1 0,-6 5 0,-4 0 0,-6 4 0,-3 1 0,-3 5 0,-2 0 0,0 1 0,1 0 0,18-21 0,1 1 0,1 0 0,-13 21 0,3-2 0,8-7 0,4-3 0,7-10 0,3-3 0,-7 16 0,13-23 589,9-15-589,1-9 0,5-7 0,-1-4 0,4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9T08:32:57.205"/>
    </inkml:context>
    <inkml:brush xml:id="br0">
      <inkml:brushProperty name="width" value="0.07938" units="cm"/>
      <inkml:brushProperty name="height" value="0.07938" units="cm"/>
      <inkml:brushProperty name="color" value="#FF0000"/>
    </inkml:brush>
  </inkml:definitions>
  <inkml:trace contextRef="#ctx0" brushRef="#br0">1295 0 8191,'-46'17'0,"3"0"5063,-10 4-5063,8 1 2818,-5 6-2818,0 6 1719,-5 13-1719,-3 7 6784,2 1-6784,6-1 0,8-3 0,0 4 0,-3 10 0,20-30 0,1 2 0,-1 0 0,2 1 0,-1 0 0,1 0 0,2 0 0,0 0 0,0 1 0,1 1 0,-1 5 0,1 2 0,3 2 0,1 1 0,2 3 0,2 0 0,3 1 0,3 0 0,2-3 0,1 1 0,3 1 0,2 1 0,1 4 0,3 2 0,0 6 0,3 3 0,0-16 0,1 2 0,2 1 0,1 3 0,3 1 0,1-1 0,3 1 0,3-1 0,2 0 0,2-2 0,3-1 0,0-2 0,14 19 0,0-4 0,-2-6 0,-2-2 0,-6-6 0,-2-1 0,-8-6 0,-5 1 0,-3-1 0,-3 1 0,-4 7 0,-2 2 0,-3 11 0,-1 4 0,-1-14 0,-1 4 0,0 0 0,0 6 0,0 2 0,0 0-197,0 1 1,0 0 0,1 0 196,-1-2 0,1-1 0,-1-2 0,1-8 0,0-2 0,-1-3 0,1 14 0,0-4 0,-1-12 0,-2-3 0,0-8 0,-2-2 0,-11 38 0,0-33 0,-5 0 0,-10 7 0,-4-1 0,-6 5 0,-4 0 0,-6 4 0,-3 1 0,-3 5 0,-2 0 0,0 1 0,1 0 0,18-21 0,1 1 0,1 0 0,-13 21 0,3-2 0,8-7 0,4-3 0,7-10 0,3-3 0,-7 16 0,13-23 589,9-15-589,1-9 0,5-7 0,-1-4 0,4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i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70580-5DC3-6D46-A1B2-8C4F013203EC}" type="datetimeFigureOut">
              <a:rPr lang="hi-IN" smtClean="0"/>
              <a:t>सोमवार, 18 फल्गुण 1947</a:t>
            </a:fld>
            <a:endParaRPr lang="hi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i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i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i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63621-247B-A649-9AE1-93C8C60AA15D}" type="slidenum">
              <a:rPr lang="hi-IN" smtClean="0"/>
              <a:t>‹#›</a:t>
            </a:fld>
            <a:endParaRPr lang="hi-IN"/>
          </a:p>
        </p:txBody>
      </p:sp>
    </p:spTree>
    <p:extLst>
      <p:ext uri="{BB962C8B-B14F-4D97-AF65-F5344CB8AC3E}">
        <p14:creationId xmlns:p14="http://schemas.microsoft.com/office/powerpoint/2010/main" val="2036225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i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63621-247B-A649-9AE1-93C8C60AA15D}" type="slidenum">
              <a:rPr lang="hi-IN" smtClean="0"/>
              <a:t>1</a:t>
            </a:fld>
            <a:endParaRPr lang="hi-IN"/>
          </a:p>
        </p:txBody>
      </p:sp>
    </p:spTree>
    <p:extLst>
      <p:ext uri="{BB962C8B-B14F-4D97-AF65-F5344CB8AC3E}">
        <p14:creationId xmlns:p14="http://schemas.microsoft.com/office/powerpoint/2010/main" val="751227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i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FE4C-E964-7043-99DD-BA80FF3FCB25}" type="slidenum">
              <a:rPr lang="hi-IN" smtClean="0"/>
              <a:t>5</a:t>
            </a:fld>
            <a:endParaRPr lang="hi-IN"/>
          </a:p>
        </p:txBody>
      </p:sp>
    </p:spTree>
    <p:extLst>
      <p:ext uri="{BB962C8B-B14F-4D97-AF65-F5344CB8AC3E}">
        <p14:creationId xmlns:p14="http://schemas.microsoft.com/office/powerpoint/2010/main" val="3277979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i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63621-247B-A649-9AE1-93C8C60AA15D}" type="slidenum">
              <a:rPr lang="hi-IN" smtClean="0"/>
              <a:t>7</a:t>
            </a:fld>
            <a:endParaRPr lang="hi-IN"/>
          </a:p>
        </p:txBody>
      </p:sp>
    </p:spTree>
    <p:extLst>
      <p:ext uri="{BB962C8B-B14F-4D97-AF65-F5344CB8AC3E}">
        <p14:creationId xmlns:p14="http://schemas.microsoft.com/office/powerpoint/2010/main" val="181167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i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63621-247B-A649-9AE1-93C8C60AA15D}" type="slidenum">
              <a:rPr lang="hi-IN" smtClean="0"/>
              <a:t>8</a:t>
            </a:fld>
            <a:endParaRPr lang="hi-IN"/>
          </a:p>
        </p:txBody>
      </p:sp>
    </p:spTree>
    <p:extLst>
      <p:ext uri="{BB962C8B-B14F-4D97-AF65-F5344CB8AC3E}">
        <p14:creationId xmlns:p14="http://schemas.microsoft.com/office/powerpoint/2010/main" val="41748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63621-247B-A649-9AE1-93C8C60AA15D}" type="slidenum">
              <a:rPr lang="hi-IN" smtClean="0"/>
              <a:t>9</a:t>
            </a:fld>
            <a:endParaRPr lang="hi-IN"/>
          </a:p>
        </p:txBody>
      </p:sp>
    </p:spTree>
    <p:extLst>
      <p:ext uri="{BB962C8B-B14F-4D97-AF65-F5344CB8AC3E}">
        <p14:creationId xmlns:p14="http://schemas.microsoft.com/office/powerpoint/2010/main" val="486342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i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63621-247B-A649-9AE1-93C8C60AA15D}" type="slidenum">
              <a:rPr lang="hi-IN" smtClean="0"/>
              <a:t>12</a:t>
            </a:fld>
            <a:endParaRPr lang="hi-IN"/>
          </a:p>
        </p:txBody>
      </p:sp>
    </p:spTree>
    <p:extLst>
      <p:ext uri="{BB962C8B-B14F-4D97-AF65-F5344CB8AC3E}">
        <p14:creationId xmlns:p14="http://schemas.microsoft.com/office/powerpoint/2010/main" val="2881356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63621-247B-A649-9AE1-93C8C60AA15D}" type="slidenum">
              <a:rPr lang="hi-IN" smtClean="0"/>
              <a:t>15</a:t>
            </a:fld>
            <a:endParaRPr lang="hi-IN"/>
          </a:p>
        </p:txBody>
      </p:sp>
    </p:spTree>
    <p:extLst>
      <p:ext uri="{BB962C8B-B14F-4D97-AF65-F5344CB8AC3E}">
        <p14:creationId xmlns:p14="http://schemas.microsoft.com/office/powerpoint/2010/main" val="774682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i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63621-247B-A649-9AE1-93C8C60AA15D}" type="slidenum">
              <a:rPr lang="hi-IN" smtClean="0"/>
              <a:t>16</a:t>
            </a:fld>
            <a:endParaRPr lang="hi-IN"/>
          </a:p>
        </p:txBody>
      </p:sp>
    </p:spTree>
    <p:extLst>
      <p:ext uri="{BB962C8B-B14F-4D97-AF65-F5344CB8AC3E}">
        <p14:creationId xmlns:p14="http://schemas.microsoft.com/office/powerpoint/2010/main" val="821560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i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63621-247B-A649-9AE1-93C8C60AA15D}" type="slidenum">
              <a:rPr lang="hi-IN" smtClean="0"/>
              <a:t>17</a:t>
            </a:fld>
            <a:endParaRPr lang="hi-IN"/>
          </a:p>
        </p:txBody>
      </p:sp>
    </p:spTree>
    <p:extLst>
      <p:ext uri="{BB962C8B-B14F-4D97-AF65-F5344CB8AC3E}">
        <p14:creationId xmlns:p14="http://schemas.microsoft.com/office/powerpoint/2010/main" val="65927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DAB80-DB4D-C53C-780F-66E9D6E9E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hi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71213B-D331-D536-9937-7D915DB8F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hi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2AABD-A225-532D-22F2-E9461FBB4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i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4353F-69B4-7599-7BA5-D5C545B5D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8096" y="6428855"/>
            <a:ext cx="624812" cy="365125"/>
          </a:xfrm>
          <a:prstGeom prst="rect">
            <a:avLst/>
          </a:prstGeom>
        </p:spPr>
        <p:txBody>
          <a:bodyPr/>
          <a:lstStyle/>
          <a:p>
            <a:fld id="{D5A45C5C-F334-8846-BF91-5A0ACC54853E}" type="slidenum">
              <a:rPr lang="hi-IN" smtClean="0"/>
              <a:t>‹#›</a:t>
            </a:fld>
            <a:endParaRPr lang="hi-IN"/>
          </a:p>
        </p:txBody>
      </p:sp>
    </p:spTree>
    <p:extLst>
      <p:ext uri="{BB962C8B-B14F-4D97-AF65-F5344CB8AC3E}">
        <p14:creationId xmlns:p14="http://schemas.microsoft.com/office/powerpoint/2010/main" val="2428023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6272-E93B-8178-FC7D-25CB82A1A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hi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6771F3-59A1-DF1B-6ADE-9B6F8D902C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i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199A92-581F-EFDA-0586-62A2DEFE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80B26-B996-B312-6DEA-A8E82A1F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025E9-A77E-2B4E-ADD3-0691EF6B0A8A}" type="datetimeFigureOut">
              <a:rPr lang="hi-IN" smtClean="0"/>
              <a:t>सोमवार, 18 फल्गुण 1947</a:t>
            </a:fld>
            <a:endParaRPr lang="hi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AE5DE-284B-2889-EE63-6E92CA6A3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i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7E63C-58AE-5965-4D02-4FDDB18AF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8096" y="6428855"/>
            <a:ext cx="624812" cy="365125"/>
          </a:xfrm>
          <a:prstGeom prst="rect">
            <a:avLst/>
          </a:prstGeom>
        </p:spPr>
        <p:txBody>
          <a:bodyPr/>
          <a:lstStyle/>
          <a:p>
            <a:fld id="{D5A45C5C-F334-8846-BF91-5A0ACC54853E}" type="slidenum">
              <a:rPr lang="hi-IN" smtClean="0"/>
              <a:t>‹#›</a:t>
            </a:fld>
            <a:endParaRPr lang="hi-IN"/>
          </a:p>
        </p:txBody>
      </p:sp>
    </p:spTree>
    <p:extLst>
      <p:ext uri="{BB962C8B-B14F-4D97-AF65-F5344CB8AC3E}">
        <p14:creationId xmlns:p14="http://schemas.microsoft.com/office/powerpoint/2010/main" val="2266052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C913C-54A9-75D2-2471-DAA735BF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hi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6DC99D-6E96-61AE-ACBA-76862D07B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i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606EF-2EBD-8965-B304-B703CD2ED9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025E9-A77E-2B4E-ADD3-0691EF6B0A8A}" type="datetimeFigureOut">
              <a:rPr lang="hi-IN" smtClean="0"/>
              <a:t>सोमवार, 18 फल्गुण 1947</a:t>
            </a:fld>
            <a:endParaRPr lang="hi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D7E03-7442-1FF0-DF10-B6116165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i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ED1B3-D2BA-158C-29AC-A52EAACAA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8096" y="6428855"/>
            <a:ext cx="624812" cy="365125"/>
          </a:xfrm>
          <a:prstGeom prst="rect">
            <a:avLst/>
          </a:prstGeom>
        </p:spPr>
        <p:txBody>
          <a:bodyPr/>
          <a:lstStyle/>
          <a:p>
            <a:fld id="{D5A45C5C-F334-8846-BF91-5A0ACC54853E}" type="slidenum">
              <a:rPr lang="hi-IN" smtClean="0"/>
              <a:t>‹#›</a:t>
            </a:fld>
            <a:endParaRPr lang="hi-IN"/>
          </a:p>
        </p:txBody>
      </p:sp>
    </p:spTree>
    <p:extLst>
      <p:ext uri="{BB962C8B-B14F-4D97-AF65-F5344CB8AC3E}">
        <p14:creationId xmlns:p14="http://schemas.microsoft.com/office/powerpoint/2010/main" val="948881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AFBD36-7CF6-7F5B-B3AC-7A08B017AA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hi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7FA9D2-0CDB-AD86-14D0-097517377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i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5999B-C29C-1270-D4FB-4C1F115EB6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025E9-A77E-2B4E-ADD3-0691EF6B0A8A}" type="datetimeFigureOut">
              <a:rPr lang="hi-IN" smtClean="0"/>
              <a:t>सोमवार, 18 फल्गुण 1947</a:t>
            </a:fld>
            <a:endParaRPr lang="hi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1052B-9613-FC96-A163-280C314A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i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41068-91EE-ABDD-E764-6B014497D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8096" y="6428855"/>
            <a:ext cx="624812" cy="365125"/>
          </a:xfrm>
          <a:prstGeom prst="rect">
            <a:avLst/>
          </a:prstGeom>
        </p:spPr>
        <p:txBody>
          <a:bodyPr/>
          <a:lstStyle/>
          <a:p>
            <a:fld id="{D5A45C5C-F334-8846-BF91-5A0ACC54853E}" type="slidenum">
              <a:rPr lang="hi-IN" smtClean="0"/>
              <a:t>‹#›</a:t>
            </a:fld>
            <a:endParaRPr lang="hi-IN"/>
          </a:p>
        </p:txBody>
      </p:sp>
    </p:spTree>
    <p:extLst>
      <p:ext uri="{BB962C8B-B14F-4D97-AF65-F5344CB8AC3E}">
        <p14:creationId xmlns:p14="http://schemas.microsoft.com/office/powerpoint/2010/main" val="463149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55D64-6C01-146B-8B00-5FB0931F6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38" y="86874"/>
            <a:ext cx="12103235" cy="37407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CF97F-CDAD-F49F-B46A-74758025B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02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26D6D06-53B2-915D-A8BD-43EB6624A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4" y="108210"/>
            <a:ext cx="9416470" cy="374074"/>
          </a:xfrm>
          <a:prstGeom prst="rect">
            <a:avLst/>
          </a:prstGeom>
          <a:gradFill flip="none" rotWithShape="1">
            <a:gsLst>
              <a:gs pos="0">
                <a:srgbClr val="FF7E79">
                  <a:tint val="66000"/>
                  <a:satMod val="160000"/>
                </a:srgbClr>
              </a:gs>
              <a:gs pos="50000">
                <a:srgbClr val="FF7E79">
                  <a:tint val="44500"/>
                  <a:satMod val="160000"/>
                </a:srgbClr>
              </a:gs>
              <a:gs pos="100000">
                <a:srgbClr val="FF7E79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hi-IN" dirty="0"/>
          </a:p>
        </p:txBody>
      </p:sp>
    </p:spTree>
    <p:extLst>
      <p:ext uri="{BB962C8B-B14F-4D97-AF65-F5344CB8AC3E}">
        <p14:creationId xmlns:p14="http://schemas.microsoft.com/office/powerpoint/2010/main" val="94035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242154C-26B9-2059-B6F9-A10145D50F2D}"/>
              </a:ext>
            </a:extLst>
          </p:cNvPr>
          <p:cNvSpPr txBox="1"/>
          <p:nvPr userDrawn="1"/>
        </p:nvSpPr>
        <p:spPr>
          <a:xfrm>
            <a:off x="2230582" y="290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i-IN" dirty="0"/>
          </a:p>
        </p:txBody>
      </p:sp>
    </p:spTree>
    <p:extLst>
      <p:ext uri="{BB962C8B-B14F-4D97-AF65-F5344CB8AC3E}">
        <p14:creationId xmlns:p14="http://schemas.microsoft.com/office/powerpoint/2010/main" val="1855104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598C1-56CA-B103-9210-F699687D7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hi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293CC-34E5-50E1-823F-C2782589E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9B0D9-4FD6-68C2-BAD7-69A1CA30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025E9-A77E-2B4E-ADD3-0691EF6B0A8A}" type="datetimeFigureOut">
              <a:rPr lang="hi-IN" smtClean="0"/>
              <a:t>सोमवार, 18 फल्गुण 1947</a:t>
            </a:fld>
            <a:endParaRPr lang="hi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41F61-82F2-DC76-554C-BDF54BA94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i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3C767-0D54-D1F4-379F-38C9BCBD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8096" y="6428855"/>
            <a:ext cx="624812" cy="365125"/>
          </a:xfrm>
          <a:prstGeom prst="rect">
            <a:avLst/>
          </a:prstGeom>
        </p:spPr>
        <p:txBody>
          <a:bodyPr/>
          <a:lstStyle/>
          <a:p>
            <a:fld id="{D5A45C5C-F334-8846-BF91-5A0ACC54853E}" type="slidenum">
              <a:rPr lang="hi-IN" smtClean="0"/>
              <a:t>‹#›</a:t>
            </a:fld>
            <a:endParaRPr lang="hi-IN"/>
          </a:p>
        </p:txBody>
      </p:sp>
    </p:spTree>
    <p:extLst>
      <p:ext uri="{BB962C8B-B14F-4D97-AF65-F5344CB8AC3E}">
        <p14:creationId xmlns:p14="http://schemas.microsoft.com/office/powerpoint/2010/main" val="1080419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C3324-DE09-F434-840F-AC7DCB345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hi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9D673-ADA9-3078-E44E-AA2497019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i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1BC488-AA03-350E-C3B8-D62367C59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i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E8C8F-470C-7654-48D5-EED8B438E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025E9-A77E-2B4E-ADD3-0691EF6B0A8A}" type="datetimeFigureOut">
              <a:rPr lang="hi-IN" smtClean="0"/>
              <a:t>सोमवार, 18 फल्गुण 1947</a:t>
            </a:fld>
            <a:endParaRPr lang="hi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CFE5C9-C511-5C0E-2DE4-64D09A268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i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46090-BE4B-822F-5CB3-336E9E802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8096" y="6428855"/>
            <a:ext cx="624812" cy="365125"/>
          </a:xfrm>
          <a:prstGeom prst="rect">
            <a:avLst/>
          </a:prstGeom>
        </p:spPr>
        <p:txBody>
          <a:bodyPr/>
          <a:lstStyle/>
          <a:p>
            <a:fld id="{D5A45C5C-F334-8846-BF91-5A0ACC54853E}" type="slidenum">
              <a:rPr lang="hi-IN" smtClean="0"/>
              <a:t>‹#›</a:t>
            </a:fld>
            <a:endParaRPr lang="hi-IN"/>
          </a:p>
        </p:txBody>
      </p:sp>
    </p:spTree>
    <p:extLst>
      <p:ext uri="{BB962C8B-B14F-4D97-AF65-F5344CB8AC3E}">
        <p14:creationId xmlns:p14="http://schemas.microsoft.com/office/powerpoint/2010/main" val="303786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189BB-579A-CF06-2AAE-EFB98B0EF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hi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84FE0-AA7A-59AF-878E-02B1ED8B5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20E2B4-43B5-C332-08A7-F186C8CB8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i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1F50B2-6D69-F697-05F5-204655AAB2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6C0DD7-970C-6A85-9749-D758DDE361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i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1E31DF-B927-B5FD-92D3-06310C3340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025E9-A77E-2B4E-ADD3-0691EF6B0A8A}" type="datetimeFigureOut">
              <a:rPr lang="hi-IN" smtClean="0"/>
              <a:t>सोमवार, 18 फल्गुण 1947</a:t>
            </a:fld>
            <a:endParaRPr lang="hi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5EA88-6E33-B4FB-38C8-4020080EA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i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CD964C-23B2-F927-8AE3-5682F12AD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8096" y="6428855"/>
            <a:ext cx="624812" cy="365125"/>
          </a:xfrm>
          <a:prstGeom prst="rect">
            <a:avLst/>
          </a:prstGeom>
        </p:spPr>
        <p:txBody>
          <a:bodyPr/>
          <a:lstStyle/>
          <a:p>
            <a:fld id="{D5A45C5C-F334-8846-BF91-5A0ACC54853E}" type="slidenum">
              <a:rPr lang="hi-IN" smtClean="0"/>
              <a:t>‹#›</a:t>
            </a:fld>
            <a:endParaRPr lang="hi-IN"/>
          </a:p>
        </p:txBody>
      </p:sp>
    </p:spTree>
    <p:extLst>
      <p:ext uri="{BB962C8B-B14F-4D97-AF65-F5344CB8AC3E}">
        <p14:creationId xmlns:p14="http://schemas.microsoft.com/office/powerpoint/2010/main" val="445088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48C18-D19E-CF71-2A5C-9CF17A207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hi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1A70A0-2FFC-4171-0B15-D7C223819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025E9-A77E-2B4E-ADD3-0691EF6B0A8A}" type="datetimeFigureOut">
              <a:rPr lang="hi-IN" smtClean="0"/>
              <a:t>सोमवार, 18 फल्गुण 1947</a:t>
            </a:fld>
            <a:endParaRPr lang="hi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81CBAF-64C2-0D6E-8B85-6BAC7E08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i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423FF8-6207-912A-563E-BDB65FF2D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8096" y="6428855"/>
            <a:ext cx="624812" cy="365125"/>
          </a:xfrm>
          <a:prstGeom prst="rect">
            <a:avLst/>
          </a:prstGeom>
        </p:spPr>
        <p:txBody>
          <a:bodyPr/>
          <a:lstStyle/>
          <a:p>
            <a:fld id="{D5A45C5C-F334-8846-BF91-5A0ACC54853E}" type="slidenum">
              <a:rPr lang="hi-IN" smtClean="0"/>
              <a:t>‹#›</a:t>
            </a:fld>
            <a:endParaRPr lang="hi-IN"/>
          </a:p>
        </p:txBody>
      </p:sp>
    </p:spTree>
    <p:extLst>
      <p:ext uri="{BB962C8B-B14F-4D97-AF65-F5344CB8AC3E}">
        <p14:creationId xmlns:p14="http://schemas.microsoft.com/office/powerpoint/2010/main" val="374350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B6350-8DF2-B408-9049-A02E7C525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8096" y="6428855"/>
            <a:ext cx="624812" cy="365125"/>
          </a:xfrm>
          <a:prstGeom prst="rect">
            <a:avLst/>
          </a:prstGeom>
        </p:spPr>
        <p:txBody>
          <a:bodyPr/>
          <a:lstStyle/>
          <a:p>
            <a:fld id="{D5A45C5C-F334-8846-BF91-5A0ACC54853E}" type="slidenum">
              <a:rPr lang="hi-IN" smtClean="0"/>
              <a:t>‹#›</a:t>
            </a:fld>
            <a:endParaRPr lang="hi-IN"/>
          </a:p>
        </p:txBody>
      </p:sp>
    </p:spTree>
    <p:extLst>
      <p:ext uri="{BB962C8B-B14F-4D97-AF65-F5344CB8AC3E}">
        <p14:creationId xmlns:p14="http://schemas.microsoft.com/office/powerpoint/2010/main" val="3324409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1F119-0DC3-419C-DE6D-AF8276A14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hi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8DF9A-799E-14F3-9AF4-41940F2FA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i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7CFEA-272D-AB9E-984D-67A657789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6F184-7536-A4E5-7394-C9DA0293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025E9-A77E-2B4E-ADD3-0691EF6B0A8A}" type="datetimeFigureOut">
              <a:rPr lang="hi-IN" smtClean="0"/>
              <a:t>सोमवार, 18 फल्गुण 1947</a:t>
            </a:fld>
            <a:endParaRPr lang="hi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F419C-3BEA-7DD3-A1CE-78B1DCD31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i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C29251-B4E5-30CF-65C2-20DE549DB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8096" y="6428855"/>
            <a:ext cx="624812" cy="365125"/>
          </a:xfrm>
          <a:prstGeom prst="rect">
            <a:avLst/>
          </a:prstGeom>
        </p:spPr>
        <p:txBody>
          <a:bodyPr/>
          <a:lstStyle/>
          <a:p>
            <a:fld id="{D5A45C5C-F334-8846-BF91-5A0ACC54853E}" type="slidenum">
              <a:rPr lang="hi-IN" smtClean="0"/>
              <a:t>‹#›</a:t>
            </a:fld>
            <a:endParaRPr lang="hi-IN"/>
          </a:p>
        </p:txBody>
      </p:sp>
    </p:spTree>
    <p:extLst>
      <p:ext uri="{BB962C8B-B14F-4D97-AF65-F5344CB8AC3E}">
        <p14:creationId xmlns:p14="http://schemas.microsoft.com/office/powerpoint/2010/main" val="194758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1CED49-9B9D-069B-A29E-019580EDE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3" y="66645"/>
            <a:ext cx="12103235" cy="374074"/>
          </a:xfrm>
          <a:prstGeom prst="rect">
            <a:avLst/>
          </a:prstGeom>
          <a:gradFill flip="none" rotWithShape="1">
            <a:gsLst>
              <a:gs pos="0">
                <a:srgbClr val="FF7E79">
                  <a:tint val="66000"/>
                  <a:satMod val="160000"/>
                </a:srgbClr>
              </a:gs>
              <a:gs pos="50000">
                <a:srgbClr val="FF7E79">
                  <a:tint val="44500"/>
                  <a:satMod val="160000"/>
                </a:srgbClr>
              </a:gs>
              <a:gs pos="100000">
                <a:srgbClr val="FF7E79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hi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C4CDA-E3F8-0916-6A05-7C02488E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24" y="537149"/>
            <a:ext cx="12103235" cy="5073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level`</a:t>
            </a:r>
            <a:endParaRPr lang="hi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327D35-7041-ED58-1DB8-3E137C62F11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7624" y="6528942"/>
            <a:ext cx="728230" cy="2485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0059A1-81C4-1D44-B868-17A61D7E2C13}"/>
              </a:ext>
            </a:extLst>
          </p:cNvPr>
          <p:cNvSpPr txBox="1"/>
          <p:nvPr userDrawn="1"/>
        </p:nvSpPr>
        <p:spPr>
          <a:xfrm>
            <a:off x="4142509" y="6611290"/>
            <a:ext cx="2427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solidFill>
                  <a:srgbClr val="C00000"/>
                </a:solidFill>
                <a:latin typeface="Abadi" panose="020B0604020104020204" pitchFamily="34" charset="0"/>
              </a:rPr>
              <a:t>Transteg Confidential– 2026-27</a:t>
            </a:r>
            <a:endParaRPr lang="hi-IN" sz="1200" b="1" i="0"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078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chemeClr val="tx1"/>
          </a:solidFill>
          <a:latin typeface="Abadi" panose="020B06040201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Prashant@t-teg.com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8.jpeg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hyperlink" Target="https://t-teg.com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5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4" Type="http://schemas.openxmlformats.org/officeDocument/2006/relationships/customXml" Target="../ink/ink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43B4380B-567C-80E6-03B9-5DBF79F0DE96}"/>
              </a:ext>
            </a:extLst>
          </p:cNvPr>
          <p:cNvSpPr txBox="1">
            <a:spLocks/>
          </p:cNvSpPr>
          <p:nvPr/>
        </p:nvSpPr>
        <p:spPr>
          <a:xfrm>
            <a:off x="113690" y="124708"/>
            <a:ext cx="10554310" cy="84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r>
              <a:rPr lang="en-US" sz="3200" b="1" dirty="0"/>
              <a:t>T-TEG Platform for </a:t>
            </a:r>
            <a:r>
              <a:rPr lang="en-US" sz="3200" b="1" dirty="0" err="1"/>
              <a:t>Bharatnet</a:t>
            </a:r>
            <a:r>
              <a:rPr lang="en-US" sz="3200" b="1" dirty="0"/>
              <a:t> OFC infrastructure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59045B8F-D720-F44B-9EE0-A55FA1302B7F}"/>
              </a:ext>
            </a:extLst>
          </p:cNvPr>
          <p:cNvSpPr txBox="1">
            <a:spLocks/>
          </p:cNvSpPr>
          <p:nvPr/>
        </p:nvSpPr>
        <p:spPr>
          <a:xfrm>
            <a:off x="9396659" y="4191616"/>
            <a:ext cx="2376241" cy="290818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/>
              <a:t>+919910376192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0CDE1C48-1652-05FA-29F0-E571B8DB7F1C}"/>
              </a:ext>
            </a:extLst>
          </p:cNvPr>
          <p:cNvSpPr txBox="1">
            <a:spLocks/>
          </p:cNvSpPr>
          <p:nvPr/>
        </p:nvSpPr>
        <p:spPr>
          <a:xfrm>
            <a:off x="11772900" y="5887150"/>
            <a:ext cx="381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0" latinLnBrk="0" hangingPunct="0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7FB6A06E-C67D-D949-A09A-112E1CD4F484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3" name="Graphic 6" descr="Smart Phone with solid fill">
            <a:extLst>
              <a:ext uri="{FF2B5EF4-FFF2-40B4-BE49-F238E27FC236}">
                <a16:creationId xmlns:a16="http://schemas.microsoft.com/office/drawing/2014/main" id="{CAD85E09-AEDB-427F-6CBA-63E281B4A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104" y="421150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phic 8" descr="Email with solid fill">
            <a:extLst>
              <a:ext uri="{FF2B5EF4-FFF2-40B4-BE49-F238E27FC236}">
                <a16:creationId xmlns:a16="http://schemas.microsoft.com/office/drawing/2014/main" id="{13894503-DCE3-E126-2A2C-7735101B1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104" y="454732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2" descr="Paper chain people and their shadows">
            <a:extLst>
              <a:ext uri="{FF2B5EF4-FFF2-40B4-BE49-F238E27FC236}">
                <a16:creationId xmlns:a16="http://schemas.microsoft.com/office/drawing/2014/main" id="{E345F3B5-84DF-C641-6F35-ABC4CCE62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0" y="891399"/>
            <a:ext cx="4898577" cy="429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70980BA5-7DAC-0188-AB0C-E3944595DAFF}"/>
              </a:ext>
            </a:extLst>
          </p:cNvPr>
          <p:cNvSpPr txBox="1">
            <a:spLocks/>
          </p:cNvSpPr>
          <p:nvPr/>
        </p:nvSpPr>
        <p:spPr bwMode="auto">
          <a:xfrm>
            <a:off x="5176152" y="888801"/>
            <a:ext cx="6902157" cy="688975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90000"/>
              </a:lnSpc>
              <a:defRPr/>
            </a:pPr>
            <a:r>
              <a:rPr lang="en-US" sz="3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TransTEG</a:t>
            </a:r>
            <a:r>
              <a:rPr lang="en-US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Lifecycle Pvt Ltd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7092E82-379B-7725-6529-A724C67CB1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8941" y="1684127"/>
            <a:ext cx="5897919" cy="197930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6F4731B-350D-AAC1-7D7B-8060ED1997B6}"/>
              </a:ext>
            </a:extLst>
          </p:cNvPr>
          <p:cNvSpPr txBox="1"/>
          <p:nvPr/>
        </p:nvSpPr>
        <p:spPr>
          <a:xfrm>
            <a:off x="7302998" y="3742697"/>
            <a:ext cx="308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Anuj </a:t>
            </a:r>
            <a:r>
              <a:rPr lang="en-US" sz="1800" b="1" dirty="0" err="1"/>
              <a:t>Kumat</a:t>
            </a:r>
            <a:r>
              <a:rPr lang="en-US" sz="1800" b="1" dirty="0"/>
              <a:t>, CTO &amp; Founder</a:t>
            </a:r>
          </a:p>
        </p:txBody>
      </p:sp>
      <p:pic>
        <p:nvPicPr>
          <p:cNvPr id="29" name="Picture 12" descr="World Wide Web on grid - Free web icons">
            <a:extLst>
              <a:ext uri="{FF2B5EF4-FFF2-40B4-BE49-F238E27FC236}">
                <a16:creationId xmlns:a16="http://schemas.microsoft.com/office/drawing/2014/main" id="{1576AD09-1D8C-6433-59AC-08521FEB0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33" y="488314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6546648-DE08-E5B7-C1CA-5ECD5A7B1391}"/>
              </a:ext>
            </a:extLst>
          </p:cNvPr>
          <p:cNvSpPr txBox="1"/>
          <p:nvPr/>
        </p:nvSpPr>
        <p:spPr>
          <a:xfrm>
            <a:off x="9407948" y="4482789"/>
            <a:ext cx="248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>
                <a:hlinkClick r:id="rId8"/>
              </a:rPr>
              <a:t>anuj@t-teg.com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E3417B-D00B-DC50-A9E4-6861828DF707}"/>
              </a:ext>
            </a:extLst>
          </p:cNvPr>
          <p:cNvSpPr txBox="1"/>
          <p:nvPr/>
        </p:nvSpPr>
        <p:spPr>
          <a:xfrm>
            <a:off x="9396659" y="4825038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9"/>
              </a:rPr>
              <a:t>https://t-teg.com</a:t>
            </a:r>
            <a:r>
              <a:rPr lang="en-US" dirty="0"/>
              <a:t> </a:t>
            </a:r>
          </a:p>
        </p:txBody>
      </p:sp>
      <p:pic>
        <p:nvPicPr>
          <p:cNvPr id="34" name="Picture 12">
            <a:extLst>
              <a:ext uri="{FF2B5EF4-FFF2-40B4-BE49-F238E27FC236}">
                <a16:creationId xmlns:a16="http://schemas.microsoft.com/office/drawing/2014/main" id="{7672062D-C6DC-18DE-B687-5A47936B6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0" y="5353018"/>
            <a:ext cx="2459300" cy="114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2DE56D0-4722-035B-5215-95D9F029DB4B}"/>
              </a:ext>
            </a:extLst>
          </p:cNvPr>
          <p:cNvSpPr txBox="1"/>
          <p:nvPr/>
        </p:nvSpPr>
        <p:spPr>
          <a:xfrm>
            <a:off x="5180991" y="5353018"/>
            <a:ext cx="6591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C00000"/>
                </a:solidFill>
              </a:rPr>
              <a:t>Enabling the Business Lifecycle of T</a:t>
            </a:r>
            <a:r>
              <a:rPr lang="en-US" sz="2800" b="1" dirty="0"/>
              <a:t>elecom Optical Fiber Cable Networks</a:t>
            </a:r>
          </a:p>
        </p:txBody>
      </p:sp>
      <p:pic>
        <p:nvPicPr>
          <p:cNvPr id="1026" name="Picture 2" descr="6 Core Multimode OFC Cable, Armoured, 100 m at ₹ 14/meter in Chennai | ID:  23136710473">
            <a:extLst>
              <a:ext uri="{FF2B5EF4-FFF2-40B4-BE49-F238E27FC236}">
                <a16:creationId xmlns:a16="http://schemas.microsoft.com/office/drawing/2014/main" id="{682DFE54-459C-44E7-BB45-33DAFF40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223" y="5324110"/>
            <a:ext cx="2180043" cy="121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603C2D-5B2F-7510-6F82-CC5CE91A71E1}"/>
              </a:ext>
            </a:extLst>
          </p:cNvPr>
          <p:cNvSpPr txBox="1"/>
          <p:nvPr/>
        </p:nvSpPr>
        <p:spPr>
          <a:xfrm>
            <a:off x="-1438835" y="17750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i-IN"/>
          </a:p>
        </p:txBody>
      </p:sp>
    </p:spTree>
    <p:extLst>
      <p:ext uri="{BB962C8B-B14F-4D97-AF65-F5344CB8AC3E}">
        <p14:creationId xmlns:p14="http://schemas.microsoft.com/office/powerpoint/2010/main" val="2349385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5C2C8-EDD7-0EF2-6B66-CCBE8487C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3" y="108210"/>
            <a:ext cx="9726571" cy="374074"/>
          </a:xfrm>
        </p:spPr>
        <p:txBody>
          <a:bodyPr>
            <a:normAutofit fontScale="90000"/>
          </a:bodyPr>
          <a:lstStyle/>
          <a:p>
            <a:r>
              <a:rPr lang="en-US" dirty="0"/>
              <a:t>T-TEG Billing related – </a:t>
            </a:r>
            <a:r>
              <a:rPr lang="en-US" dirty="0" err="1"/>
              <a:t>Customise</a:t>
            </a:r>
            <a:r>
              <a:rPr lang="en-US" dirty="0"/>
              <a:t>, Test &amp; get IE / BSNL approval</a:t>
            </a:r>
            <a:endParaRPr lang="hi-IN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DAD45F9-1945-8DB1-FBCA-526FA7ADB49F}"/>
              </a:ext>
            </a:extLst>
          </p:cNvPr>
          <p:cNvSpPr/>
          <p:nvPr/>
        </p:nvSpPr>
        <p:spPr>
          <a:xfrm>
            <a:off x="47623" y="591919"/>
            <a:ext cx="3340152" cy="676719"/>
          </a:xfrm>
          <a:custGeom>
            <a:avLst/>
            <a:gdLst>
              <a:gd name="csX0" fmla="*/ 0 w 1127865"/>
              <a:gd name="csY0" fmla="*/ 0 h 676719"/>
              <a:gd name="csX1" fmla="*/ 1127865 w 1127865"/>
              <a:gd name="csY1" fmla="*/ 0 h 676719"/>
              <a:gd name="csX2" fmla="*/ 1127865 w 1127865"/>
              <a:gd name="csY2" fmla="*/ 676719 h 676719"/>
              <a:gd name="csX3" fmla="*/ 0 w 1127865"/>
              <a:gd name="csY3" fmla="*/ 676719 h 676719"/>
              <a:gd name="csX4" fmla="*/ 0 w 1127865"/>
              <a:gd name="csY4" fmla="*/ 0 h 6767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27865" h="676719">
                <a:moveTo>
                  <a:pt x="0" y="0"/>
                </a:moveTo>
                <a:lnTo>
                  <a:pt x="1127865" y="0"/>
                </a:lnTo>
                <a:lnTo>
                  <a:pt x="1127865" y="676719"/>
                </a:lnTo>
                <a:lnTo>
                  <a:pt x="0" y="676719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1" kern="1200" dirty="0">
                <a:solidFill>
                  <a:schemeClr val="bg1"/>
                </a:solidFill>
              </a:rPr>
              <a:t>Billing Module – Control layer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687B3ED-F37A-A6EE-77D9-FBD873090711}"/>
              </a:ext>
            </a:extLst>
          </p:cNvPr>
          <p:cNvSpPr/>
          <p:nvPr/>
        </p:nvSpPr>
        <p:spPr>
          <a:xfrm>
            <a:off x="47625" y="1403126"/>
            <a:ext cx="3340152" cy="676719"/>
          </a:xfrm>
          <a:custGeom>
            <a:avLst/>
            <a:gdLst>
              <a:gd name="csX0" fmla="*/ 0 w 1127865"/>
              <a:gd name="csY0" fmla="*/ 0 h 676719"/>
              <a:gd name="csX1" fmla="*/ 1127865 w 1127865"/>
              <a:gd name="csY1" fmla="*/ 0 h 676719"/>
              <a:gd name="csX2" fmla="*/ 1127865 w 1127865"/>
              <a:gd name="csY2" fmla="*/ 676719 h 676719"/>
              <a:gd name="csX3" fmla="*/ 0 w 1127865"/>
              <a:gd name="csY3" fmla="*/ 676719 h 676719"/>
              <a:gd name="csX4" fmla="*/ 0 w 1127865"/>
              <a:gd name="csY4" fmla="*/ 0 h 6767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27865" h="676719">
                <a:moveTo>
                  <a:pt x="0" y="0"/>
                </a:moveTo>
                <a:lnTo>
                  <a:pt x="1127865" y="0"/>
                </a:lnTo>
                <a:lnTo>
                  <a:pt x="1127865" y="676719"/>
                </a:lnTo>
                <a:lnTo>
                  <a:pt x="0" y="676719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025358"/>
              <a:satOff val="-138"/>
              <a:lumOff val="327"/>
              <a:alphaOff val="0"/>
            </a:schemeClr>
          </a:fillRef>
          <a:effectRef idx="0">
            <a:schemeClr val="accent5">
              <a:hueOff val="-2025358"/>
              <a:satOff val="-138"/>
              <a:lumOff val="32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1" kern="1200" dirty="0">
                <a:solidFill>
                  <a:schemeClr val="bg1"/>
                </a:solidFill>
              </a:rPr>
              <a:t>Online MB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C8D6D87-A728-2D24-A35C-502330F5CAB2}"/>
              </a:ext>
            </a:extLst>
          </p:cNvPr>
          <p:cNvSpPr/>
          <p:nvPr/>
        </p:nvSpPr>
        <p:spPr>
          <a:xfrm>
            <a:off x="47625" y="2214333"/>
            <a:ext cx="3340152" cy="676719"/>
          </a:xfrm>
          <a:custGeom>
            <a:avLst/>
            <a:gdLst>
              <a:gd name="csX0" fmla="*/ 0 w 1127865"/>
              <a:gd name="csY0" fmla="*/ 0 h 676719"/>
              <a:gd name="csX1" fmla="*/ 1127865 w 1127865"/>
              <a:gd name="csY1" fmla="*/ 0 h 676719"/>
              <a:gd name="csX2" fmla="*/ 1127865 w 1127865"/>
              <a:gd name="csY2" fmla="*/ 676719 h 676719"/>
              <a:gd name="csX3" fmla="*/ 0 w 1127865"/>
              <a:gd name="csY3" fmla="*/ 676719 h 676719"/>
              <a:gd name="csX4" fmla="*/ 0 w 1127865"/>
              <a:gd name="csY4" fmla="*/ 0 h 6767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27865" h="676719">
                <a:moveTo>
                  <a:pt x="0" y="0"/>
                </a:moveTo>
                <a:lnTo>
                  <a:pt x="1127865" y="0"/>
                </a:lnTo>
                <a:lnTo>
                  <a:pt x="1127865" y="676719"/>
                </a:lnTo>
                <a:lnTo>
                  <a:pt x="0" y="676719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050717"/>
              <a:satOff val="-275"/>
              <a:lumOff val="654"/>
              <a:alphaOff val="0"/>
            </a:schemeClr>
          </a:fillRef>
          <a:effectRef idx="0">
            <a:schemeClr val="accent5">
              <a:hueOff val="-4050717"/>
              <a:satOff val="-275"/>
              <a:lumOff val="65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1" kern="1200" dirty="0"/>
              <a:t>ABD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4B248E4-BC80-4BAE-B673-EFAB76894F12}"/>
              </a:ext>
            </a:extLst>
          </p:cNvPr>
          <p:cNvSpPr/>
          <p:nvPr/>
        </p:nvSpPr>
        <p:spPr>
          <a:xfrm>
            <a:off x="47625" y="3025540"/>
            <a:ext cx="3340152" cy="676719"/>
          </a:xfrm>
          <a:custGeom>
            <a:avLst/>
            <a:gdLst>
              <a:gd name="csX0" fmla="*/ 0 w 1127865"/>
              <a:gd name="csY0" fmla="*/ 0 h 676719"/>
              <a:gd name="csX1" fmla="*/ 1127865 w 1127865"/>
              <a:gd name="csY1" fmla="*/ 0 h 676719"/>
              <a:gd name="csX2" fmla="*/ 1127865 w 1127865"/>
              <a:gd name="csY2" fmla="*/ 676719 h 676719"/>
              <a:gd name="csX3" fmla="*/ 0 w 1127865"/>
              <a:gd name="csY3" fmla="*/ 676719 h 676719"/>
              <a:gd name="csX4" fmla="*/ 0 w 1127865"/>
              <a:gd name="csY4" fmla="*/ 0 h 6767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27865" h="676719">
                <a:moveTo>
                  <a:pt x="0" y="0"/>
                </a:moveTo>
                <a:lnTo>
                  <a:pt x="1127865" y="0"/>
                </a:lnTo>
                <a:lnTo>
                  <a:pt x="1127865" y="676719"/>
                </a:lnTo>
                <a:lnTo>
                  <a:pt x="0" y="676719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076075"/>
              <a:satOff val="-413"/>
              <a:lumOff val="981"/>
              <a:alphaOff val="0"/>
            </a:schemeClr>
          </a:fillRef>
          <a:effectRef idx="0">
            <a:schemeClr val="accent5">
              <a:hueOff val="-6076075"/>
              <a:satOff val="-413"/>
              <a:lumOff val="98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1" kern="1200" dirty="0">
                <a:solidFill>
                  <a:schemeClr val="bg1"/>
                </a:solidFill>
              </a:rPr>
              <a:t>Task management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488F74D-CDDD-D263-2D95-97C49383E64E}"/>
              </a:ext>
            </a:extLst>
          </p:cNvPr>
          <p:cNvSpPr/>
          <p:nvPr/>
        </p:nvSpPr>
        <p:spPr>
          <a:xfrm>
            <a:off x="47625" y="3836747"/>
            <a:ext cx="3340152" cy="676719"/>
          </a:xfrm>
          <a:custGeom>
            <a:avLst/>
            <a:gdLst>
              <a:gd name="csX0" fmla="*/ 0 w 1127865"/>
              <a:gd name="csY0" fmla="*/ 0 h 676719"/>
              <a:gd name="csX1" fmla="*/ 1127865 w 1127865"/>
              <a:gd name="csY1" fmla="*/ 0 h 676719"/>
              <a:gd name="csX2" fmla="*/ 1127865 w 1127865"/>
              <a:gd name="csY2" fmla="*/ 676719 h 676719"/>
              <a:gd name="csX3" fmla="*/ 0 w 1127865"/>
              <a:gd name="csY3" fmla="*/ 676719 h 676719"/>
              <a:gd name="csX4" fmla="*/ 0 w 1127865"/>
              <a:gd name="csY4" fmla="*/ 0 h 6767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27865" h="676719">
                <a:moveTo>
                  <a:pt x="0" y="0"/>
                </a:moveTo>
                <a:lnTo>
                  <a:pt x="1127865" y="0"/>
                </a:lnTo>
                <a:lnTo>
                  <a:pt x="1127865" y="676719"/>
                </a:lnTo>
                <a:lnTo>
                  <a:pt x="0" y="676719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8101434"/>
              <a:satOff val="-551"/>
              <a:lumOff val="1307"/>
              <a:alphaOff val="0"/>
            </a:schemeClr>
          </a:fillRef>
          <a:effectRef idx="0">
            <a:schemeClr val="accent5">
              <a:hueOff val="-8101434"/>
              <a:satOff val="-551"/>
              <a:lumOff val="130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1" kern="1200" dirty="0"/>
              <a:t>Mobile App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67CAD18-0CE9-E4BA-0097-6C1C2DF2434A}"/>
              </a:ext>
            </a:extLst>
          </p:cNvPr>
          <p:cNvSpPr/>
          <p:nvPr/>
        </p:nvSpPr>
        <p:spPr>
          <a:xfrm>
            <a:off x="47625" y="4647954"/>
            <a:ext cx="3340152" cy="676719"/>
          </a:xfrm>
          <a:custGeom>
            <a:avLst/>
            <a:gdLst>
              <a:gd name="csX0" fmla="*/ 0 w 1127865"/>
              <a:gd name="csY0" fmla="*/ 0 h 676719"/>
              <a:gd name="csX1" fmla="*/ 1127865 w 1127865"/>
              <a:gd name="csY1" fmla="*/ 0 h 676719"/>
              <a:gd name="csX2" fmla="*/ 1127865 w 1127865"/>
              <a:gd name="csY2" fmla="*/ 676719 h 676719"/>
              <a:gd name="csX3" fmla="*/ 0 w 1127865"/>
              <a:gd name="csY3" fmla="*/ 676719 h 676719"/>
              <a:gd name="csX4" fmla="*/ 0 w 1127865"/>
              <a:gd name="csY4" fmla="*/ 0 h 6767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27865" h="676719">
                <a:moveTo>
                  <a:pt x="0" y="0"/>
                </a:moveTo>
                <a:lnTo>
                  <a:pt x="1127865" y="0"/>
                </a:lnTo>
                <a:lnTo>
                  <a:pt x="1127865" y="676719"/>
                </a:lnTo>
                <a:lnTo>
                  <a:pt x="0" y="676719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0126791"/>
              <a:satOff val="-688"/>
              <a:lumOff val="1634"/>
              <a:alphaOff val="0"/>
            </a:schemeClr>
          </a:fillRef>
          <a:effectRef idx="0">
            <a:schemeClr val="accent5">
              <a:hueOff val="-10126791"/>
              <a:satOff val="-688"/>
              <a:lumOff val="163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1" kern="1200" dirty="0"/>
              <a:t>Geotron (Base service)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98EDBED-23C5-125E-5C55-AD18DBFAA0D9}"/>
              </a:ext>
            </a:extLst>
          </p:cNvPr>
          <p:cNvSpPr/>
          <p:nvPr/>
        </p:nvSpPr>
        <p:spPr>
          <a:xfrm>
            <a:off x="47625" y="5459159"/>
            <a:ext cx="3340152" cy="676719"/>
          </a:xfrm>
          <a:custGeom>
            <a:avLst/>
            <a:gdLst>
              <a:gd name="csX0" fmla="*/ 0 w 1127865"/>
              <a:gd name="csY0" fmla="*/ 0 h 676719"/>
              <a:gd name="csX1" fmla="*/ 1127865 w 1127865"/>
              <a:gd name="csY1" fmla="*/ 0 h 676719"/>
              <a:gd name="csX2" fmla="*/ 1127865 w 1127865"/>
              <a:gd name="csY2" fmla="*/ 676719 h 676719"/>
              <a:gd name="csX3" fmla="*/ 0 w 1127865"/>
              <a:gd name="csY3" fmla="*/ 676719 h 676719"/>
              <a:gd name="csX4" fmla="*/ 0 w 1127865"/>
              <a:gd name="csY4" fmla="*/ 0 h 6767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27865" h="676719">
                <a:moveTo>
                  <a:pt x="0" y="0"/>
                </a:moveTo>
                <a:lnTo>
                  <a:pt x="1127865" y="0"/>
                </a:lnTo>
                <a:lnTo>
                  <a:pt x="1127865" y="676719"/>
                </a:lnTo>
                <a:lnTo>
                  <a:pt x="0" y="676719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2152150"/>
              <a:satOff val="-826"/>
              <a:lumOff val="1961"/>
              <a:alphaOff val="0"/>
            </a:schemeClr>
          </a:fillRef>
          <a:effectRef idx="0">
            <a:schemeClr val="accent5">
              <a:hueOff val="-12152150"/>
              <a:satOff val="-826"/>
              <a:lumOff val="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1" kern="1200" dirty="0"/>
              <a:t>Locator (s) / </a:t>
            </a:r>
            <a:r>
              <a:rPr lang="en-GB" sz="1400" b="1" kern="1200" dirty="0" err="1"/>
              <a:t>Depthking</a:t>
            </a:r>
            <a:r>
              <a:rPr lang="en-GB" sz="1400" b="1" kern="1200" dirty="0"/>
              <a:t> for OT / Measuring Staff / Cable locator (Validation)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37CE620-8E7E-281D-9A5A-A6F7C3973353}"/>
              </a:ext>
            </a:extLst>
          </p:cNvPr>
          <p:cNvSpPr/>
          <p:nvPr/>
        </p:nvSpPr>
        <p:spPr>
          <a:xfrm>
            <a:off x="3494731" y="5346373"/>
            <a:ext cx="8630286" cy="789506"/>
          </a:xfrm>
          <a:custGeom>
            <a:avLst/>
            <a:gdLst>
              <a:gd name="csX0" fmla="*/ 0 w 1127865"/>
              <a:gd name="csY0" fmla="*/ 0 h 676719"/>
              <a:gd name="csX1" fmla="*/ 1127865 w 1127865"/>
              <a:gd name="csY1" fmla="*/ 0 h 676719"/>
              <a:gd name="csX2" fmla="*/ 1127865 w 1127865"/>
              <a:gd name="csY2" fmla="*/ 676719 h 676719"/>
              <a:gd name="csX3" fmla="*/ 0 w 1127865"/>
              <a:gd name="csY3" fmla="*/ 676719 h 676719"/>
              <a:gd name="csX4" fmla="*/ 0 w 1127865"/>
              <a:gd name="csY4" fmla="*/ 0 h 6767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27865" h="676719">
                <a:moveTo>
                  <a:pt x="0" y="0"/>
                </a:moveTo>
                <a:lnTo>
                  <a:pt x="1127865" y="0"/>
                </a:lnTo>
                <a:lnTo>
                  <a:pt x="1127865" y="676719"/>
                </a:lnTo>
                <a:lnTo>
                  <a:pt x="0" y="6767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400" kern="1200" dirty="0"/>
              <a:t>Machine location, Tracker details, Duct drum with location  </a:t>
            </a:r>
          </a:p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Accurate XY, Depth for Pits / Waypoints, Duct couplers, end caps  </a:t>
            </a:r>
          </a:p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400" kern="1200" dirty="0"/>
              <a:t>Pilot entry Depth capture / 3 point Reference for pit / Reference and </a:t>
            </a:r>
            <a:r>
              <a:rPr lang="en-GB" sz="1400" dirty="0"/>
              <a:t>offset for route every 50 m (10 m for OT)</a:t>
            </a:r>
            <a:endParaRPr lang="en-GB" sz="1400" kern="1200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3C8F832-49B3-D422-8DA3-4EED7F77D96C}"/>
              </a:ext>
            </a:extLst>
          </p:cNvPr>
          <p:cNvSpPr/>
          <p:nvPr/>
        </p:nvSpPr>
        <p:spPr>
          <a:xfrm>
            <a:off x="3494731" y="4419481"/>
            <a:ext cx="8630286" cy="789506"/>
          </a:xfrm>
          <a:custGeom>
            <a:avLst/>
            <a:gdLst>
              <a:gd name="csX0" fmla="*/ 0 w 1127865"/>
              <a:gd name="csY0" fmla="*/ 0 h 676719"/>
              <a:gd name="csX1" fmla="*/ 1127865 w 1127865"/>
              <a:gd name="csY1" fmla="*/ 0 h 676719"/>
              <a:gd name="csX2" fmla="*/ 1127865 w 1127865"/>
              <a:gd name="csY2" fmla="*/ 676719 h 676719"/>
              <a:gd name="csX3" fmla="*/ 0 w 1127865"/>
              <a:gd name="csY3" fmla="*/ 676719 h 676719"/>
              <a:gd name="csX4" fmla="*/ 0 w 1127865"/>
              <a:gd name="csY4" fmla="*/ 0 h 6767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27865" h="676719">
                <a:moveTo>
                  <a:pt x="0" y="0"/>
                </a:moveTo>
                <a:lnTo>
                  <a:pt x="1127865" y="0"/>
                </a:lnTo>
                <a:lnTo>
                  <a:pt x="1127865" y="676719"/>
                </a:lnTo>
                <a:lnTo>
                  <a:pt x="0" y="6767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400" kern="1200" dirty="0"/>
              <a:t>Manhole / Handhole construction verification </a:t>
            </a:r>
            <a:r>
              <a:rPr lang="en-GB" sz="1400" dirty="0"/>
              <a:t>as per Task</a:t>
            </a:r>
            <a:endParaRPr lang="en-GB" sz="1400" kern="1200" dirty="0"/>
          </a:p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400" kern="1200" dirty="0"/>
              <a:t>Cable pulling / blowing, OFC Drum,  chainage, Duct end caps / sealings</a:t>
            </a:r>
          </a:p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Map to Accurate XY</a:t>
            </a:r>
            <a:endParaRPr lang="en-GB" sz="1400" kern="1200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B7C8A354-AEA0-7858-A03C-D3AC8FC4747F}"/>
              </a:ext>
            </a:extLst>
          </p:cNvPr>
          <p:cNvSpPr/>
          <p:nvPr/>
        </p:nvSpPr>
        <p:spPr>
          <a:xfrm>
            <a:off x="3494731" y="3477454"/>
            <a:ext cx="8630286" cy="789506"/>
          </a:xfrm>
          <a:custGeom>
            <a:avLst/>
            <a:gdLst>
              <a:gd name="csX0" fmla="*/ 0 w 1127865"/>
              <a:gd name="csY0" fmla="*/ 0 h 676719"/>
              <a:gd name="csX1" fmla="*/ 1127865 w 1127865"/>
              <a:gd name="csY1" fmla="*/ 0 h 676719"/>
              <a:gd name="csX2" fmla="*/ 1127865 w 1127865"/>
              <a:gd name="csY2" fmla="*/ 676719 h 676719"/>
              <a:gd name="csX3" fmla="*/ 0 w 1127865"/>
              <a:gd name="csY3" fmla="*/ 676719 h 676719"/>
              <a:gd name="csX4" fmla="*/ 0 w 1127865"/>
              <a:gd name="csY4" fmla="*/ 0 h 6767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27865" h="676719">
                <a:moveTo>
                  <a:pt x="0" y="0"/>
                </a:moveTo>
                <a:lnTo>
                  <a:pt x="1127865" y="0"/>
                </a:lnTo>
                <a:lnTo>
                  <a:pt x="1127865" y="676719"/>
                </a:lnTo>
                <a:lnTo>
                  <a:pt x="0" y="6767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400" kern="1200" dirty="0"/>
              <a:t>Straight / Branch joint locations as per Task</a:t>
            </a:r>
          </a:p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Splice joint image capture (mapped to accurate XY</a:t>
            </a:r>
          </a:p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400" kern="1200" dirty="0"/>
              <a:t>Splicing machine screen capture for</a:t>
            </a:r>
            <a:r>
              <a:rPr lang="en-GB" sz="1400" dirty="0"/>
              <a:t> joints / tabular data if any</a:t>
            </a:r>
            <a:endParaRPr lang="en-GB" sz="1400" kern="120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1509EB4-972F-F464-87CB-24C9A22F9F61}"/>
              </a:ext>
            </a:extLst>
          </p:cNvPr>
          <p:cNvSpPr/>
          <p:nvPr/>
        </p:nvSpPr>
        <p:spPr>
          <a:xfrm>
            <a:off x="3494731" y="2519575"/>
            <a:ext cx="8630286" cy="789506"/>
          </a:xfrm>
          <a:custGeom>
            <a:avLst/>
            <a:gdLst>
              <a:gd name="csX0" fmla="*/ 0 w 1127865"/>
              <a:gd name="csY0" fmla="*/ 0 h 676719"/>
              <a:gd name="csX1" fmla="*/ 1127865 w 1127865"/>
              <a:gd name="csY1" fmla="*/ 0 h 676719"/>
              <a:gd name="csX2" fmla="*/ 1127865 w 1127865"/>
              <a:gd name="csY2" fmla="*/ 676719 h 676719"/>
              <a:gd name="csX3" fmla="*/ 0 w 1127865"/>
              <a:gd name="csY3" fmla="*/ 676719 h 676719"/>
              <a:gd name="csX4" fmla="*/ 0 w 1127865"/>
              <a:gd name="csY4" fmla="*/ 0 h 6767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27865" h="676719">
                <a:moveTo>
                  <a:pt x="0" y="0"/>
                </a:moveTo>
                <a:lnTo>
                  <a:pt x="1127865" y="0"/>
                </a:lnTo>
                <a:lnTo>
                  <a:pt x="1127865" y="676719"/>
                </a:lnTo>
                <a:lnTo>
                  <a:pt x="0" y="6767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400" kern="1200" dirty="0"/>
              <a:t>Quality control for ABD – Online with Daily closure – manual check route, automations (No. of </a:t>
            </a:r>
            <a:r>
              <a:rPr lang="en-GB" sz="1400" dirty="0"/>
              <a:t>TP / AXY / Pit locations – count of images and videos. Depth monitoring with evidence check</a:t>
            </a:r>
          </a:p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400" kern="1200" dirty="0"/>
              <a:t>Live ABD – summed up to Shot level (Daily output level for OT) &amp; further to Planning linked route ID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51932E8D-95F6-3F83-C745-D66337E351E2}"/>
              </a:ext>
            </a:extLst>
          </p:cNvPr>
          <p:cNvSpPr/>
          <p:nvPr/>
        </p:nvSpPr>
        <p:spPr>
          <a:xfrm>
            <a:off x="3494731" y="1533946"/>
            <a:ext cx="8630286" cy="789506"/>
          </a:xfrm>
          <a:custGeom>
            <a:avLst/>
            <a:gdLst>
              <a:gd name="csX0" fmla="*/ 0 w 1127865"/>
              <a:gd name="csY0" fmla="*/ 0 h 676719"/>
              <a:gd name="csX1" fmla="*/ 1127865 w 1127865"/>
              <a:gd name="csY1" fmla="*/ 0 h 676719"/>
              <a:gd name="csX2" fmla="*/ 1127865 w 1127865"/>
              <a:gd name="csY2" fmla="*/ 676719 h 676719"/>
              <a:gd name="csX3" fmla="*/ 0 w 1127865"/>
              <a:gd name="csY3" fmla="*/ 676719 h 676719"/>
              <a:gd name="csX4" fmla="*/ 0 w 1127865"/>
              <a:gd name="csY4" fmla="*/ 0 h 6767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27865" h="676719">
                <a:moveTo>
                  <a:pt x="0" y="0"/>
                </a:moveTo>
                <a:lnTo>
                  <a:pt x="1127865" y="0"/>
                </a:lnTo>
                <a:lnTo>
                  <a:pt x="1127865" y="676719"/>
                </a:lnTo>
                <a:lnTo>
                  <a:pt x="0" y="6767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400" kern="1200" dirty="0"/>
              <a:t>Online MB – sums up entry / exit AXY and calculated length with drill down to shot level / Dynamic BoM</a:t>
            </a:r>
          </a:p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UI for required viewing “snapshot” with status updates (T&amp;D stage / Blowing stage / Splicing / testing)</a:t>
            </a:r>
            <a:endParaRPr lang="en-GB" sz="1400" kern="1200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217938C-5E2F-95A6-7C27-FA4625989048}"/>
              </a:ext>
            </a:extLst>
          </p:cNvPr>
          <p:cNvSpPr/>
          <p:nvPr/>
        </p:nvSpPr>
        <p:spPr>
          <a:xfrm>
            <a:off x="3494731" y="591919"/>
            <a:ext cx="8630286" cy="789506"/>
          </a:xfrm>
          <a:custGeom>
            <a:avLst/>
            <a:gdLst>
              <a:gd name="csX0" fmla="*/ 0 w 1127865"/>
              <a:gd name="csY0" fmla="*/ 0 h 676719"/>
              <a:gd name="csX1" fmla="*/ 1127865 w 1127865"/>
              <a:gd name="csY1" fmla="*/ 0 h 676719"/>
              <a:gd name="csX2" fmla="*/ 1127865 w 1127865"/>
              <a:gd name="csY2" fmla="*/ 676719 h 676719"/>
              <a:gd name="csX3" fmla="*/ 0 w 1127865"/>
              <a:gd name="csY3" fmla="*/ 676719 h 676719"/>
              <a:gd name="csX4" fmla="*/ 0 w 1127865"/>
              <a:gd name="csY4" fmla="*/ 0 h 6767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27865" h="676719">
                <a:moveTo>
                  <a:pt x="0" y="0"/>
                </a:moveTo>
                <a:lnTo>
                  <a:pt x="1127865" y="0"/>
                </a:lnTo>
                <a:lnTo>
                  <a:pt x="1127865" y="676719"/>
                </a:lnTo>
                <a:lnTo>
                  <a:pt x="0" y="6767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400" kern="1200" dirty="0"/>
              <a:t>Online Billing – Legends to depict route / end point status – plan / in WIP / complete / Billed / S-NOC view</a:t>
            </a:r>
          </a:p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UI for required viewing “snapshot” with legend for WIP stage / Ready for Bill / Billed</a:t>
            </a:r>
            <a:endParaRPr lang="en-GB" sz="1400" kern="1200" dirty="0"/>
          </a:p>
        </p:txBody>
      </p:sp>
    </p:spTree>
    <p:extLst>
      <p:ext uri="{BB962C8B-B14F-4D97-AF65-F5344CB8AC3E}">
        <p14:creationId xmlns:p14="http://schemas.microsoft.com/office/powerpoint/2010/main" val="530942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F20EA-7090-AC67-27EE-53709C071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38" y="86873"/>
            <a:ext cx="12114121" cy="450275"/>
          </a:xfrm>
        </p:spPr>
        <p:txBody>
          <a:bodyPr>
            <a:normAutofit/>
          </a:bodyPr>
          <a:lstStyle/>
          <a:p>
            <a:r>
              <a:rPr lang="en-US" dirty="0"/>
              <a:t>The PIA and IE Cockpit – Overview, drilldowns, summaries &amp; data sharing</a:t>
            </a:r>
            <a:endParaRPr lang="hi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0ED7B4-1168-798E-5625-EF4D823FA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8" y="1393069"/>
            <a:ext cx="9337865" cy="5114056"/>
          </a:xfrm>
          <a:prstGeom prst="rect">
            <a:avLst/>
          </a:prstGeom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72D1E081-1DD4-1ABB-4A18-1200FF0013F9}"/>
              </a:ext>
            </a:extLst>
          </p:cNvPr>
          <p:cNvSpPr/>
          <p:nvPr/>
        </p:nvSpPr>
        <p:spPr>
          <a:xfrm>
            <a:off x="38099" y="661787"/>
            <a:ext cx="3470645" cy="450275"/>
          </a:xfrm>
          <a:prstGeom prst="wedgeRoundRectCallout">
            <a:avLst>
              <a:gd name="adj1" fmla="val 22473"/>
              <a:gd name="adj2" fmla="val 455040"/>
              <a:gd name="adj3" fmla="val 16667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0432FF"/>
                </a:solidFill>
              </a:rPr>
              <a:t>Contractor overview – machines / manpower / location / progress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9D1300-D02E-6726-6718-08F5B999593A}"/>
              </a:ext>
            </a:extLst>
          </p:cNvPr>
          <p:cNvSpPr txBox="1"/>
          <p:nvPr/>
        </p:nvSpPr>
        <p:spPr>
          <a:xfrm>
            <a:off x="9548037" y="1927649"/>
            <a:ext cx="2602822" cy="646331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Intervention free Asset details capture</a:t>
            </a:r>
            <a:endParaRPr lang="hi-IN" dirty="0">
              <a:latin typeface="Abadi" panose="020B06040201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0918CD-A4D4-9A19-7F48-A46F7FE82007}"/>
              </a:ext>
            </a:extLst>
          </p:cNvPr>
          <p:cNvSpPr txBox="1"/>
          <p:nvPr/>
        </p:nvSpPr>
        <p:spPr>
          <a:xfrm>
            <a:off x="9548037" y="4803606"/>
            <a:ext cx="2602822" cy="646331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View as it happens or later for off site</a:t>
            </a:r>
            <a:endParaRPr lang="hi-IN" dirty="0">
              <a:latin typeface="Abadi" panose="020B06040201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2DEFD9-AEB2-6D01-D345-8E5E0AB94358}"/>
              </a:ext>
            </a:extLst>
          </p:cNvPr>
          <p:cNvSpPr txBox="1"/>
          <p:nvPr/>
        </p:nvSpPr>
        <p:spPr>
          <a:xfrm>
            <a:off x="9548037" y="3227128"/>
            <a:ext cx="2602822" cy="923330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GPS / Depth profile integration – adding Cable locator / GPR</a:t>
            </a:r>
            <a:endParaRPr lang="hi-IN" dirty="0">
              <a:latin typeface="Abadi" panose="020B06040201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64CDD3-7B37-DB99-4184-5365A456F0E9}"/>
              </a:ext>
            </a:extLst>
          </p:cNvPr>
          <p:cNvSpPr txBox="1"/>
          <p:nvPr/>
        </p:nvSpPr>
        <p:spPr>
          <a:xfrm>
            <a:off x="9548037" y="6103084"/>
            <a:ext cx="2602822" cy="646331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Integrated DPR / material </a:t>
            </a:r>
            <a:r>
              <a:rPr lang="en-US" dirty="0" err="1">
                <a:latin typeface="Abadi" panose="020B0604020104020204" pitchFamily="34" charset="0"/>
              </a:rPr>
              <a:t>reco</a:t>
            </a:r>
            <a:endParaRPr lang="hi-IN" dirty="0">
              <a:latin typeface="Abadi" panose="020B0604020104020204" pitchFamily="34" charset="0"/>
            </a:endParaRP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8B4D2DD9-ACF7-4F17-6C19-C731A4CD3849}"/>
              </a:ext>
            </a:extLst>
          </p:cNvPr>
          <p:cNvSpPr/>
          <p:nvPr/>
        </p:nvSpPr>
        <p:spPr>
          <a:xfrm>
            <a:off x="4358475" y="654310"/>
            <a:ext cx="3470645" cy="450275"/>
          </a:xfrm>
          <a:prstGeom prst="wedgeRoundRectCallout">
            <a:avLst>
              <a:gd name="adj1" fmla="val 22473"/>
              <a:gd name="adj2" fmla="val 455040"/>
              <a:gd name="adj3" fmla="val 16667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0432FF"/>
                </a:solidFill>
              </a:rPr>
              <a:t>Drill downs on Project summaries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E707CD-7484-3FAC-685B-6C21A92C7C83}"/>
              </a:ext>
            </a:extLst>
          </p:cNvPr>
          <p:cNvSpPr txBox="1"/>
          <p:nvPr/>
        </p:nvSpPr>
        <p:spPr>
          <a:xfrm>
            <a:off x="9548037" y="628170"/>
            <a:ext cx="2602822" cy="646331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Workflow based data sharing - PDCA</a:t>
            </a:r>
            <a:endParaRPr lang="hi-IN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42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E4930-EFD3-6B13-1D50-0205686C3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37" y="86874"/>
            <a:ext cx="11795464" cy="39447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T-TEG Platform for HDD &amp; Aerial OFC Lifecycle – Includes IE VALIDATION STREAM</a:t>
            </a:r>
            <a:endParaRPr lang="hi-IN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ED73E50-E0CA-D446-1052-2D1669DB3C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3933973"/>
              </p:ext>
            </p:extLst>
          </p:nvPr>
        </p:nvGraphicFramePr>
        <p:xfrm>
          <a:off x="202443" y="584862"/>
          <a:ext cx="11795463" cy="195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6924801-A349-3D10-2914-0659BFBCA7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5920" y="2652969"/>
            <a:ext cx="1690926" cy="35215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313F0D-A1EE-1D63-5698-2AB8C37252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3696" y="2637258"/>
            <a:ext cx="2509627" cy="35708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598969-07BC-0DD9-64CE-829990FD7D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6760" y="2718863"/>
            <a:ext cx="5069983" cy="24741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4FF10D-91BF-BEA8-B7A7-61852FA003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6761" y="4834150"/>
            <a:ext cx="5069982" cy="13638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A188E6-759E-C18E-BBF0-1EF64E0A5E0C}"/>
              </a:ext>
            </a:extLst>
          </p:cNvPr>
          <p:cNvSpPr txBox="1"/>
          <p:nvPr/>
        </p:nvSpPr>
        <p:spPr>
          <a:xfrm>
            <a:off x="1357980" y="6276608"/>
            <a:ext cx="8781321" cy="365734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 i="0">
                <a:solidFill>
                  <a:srgbClr val="000000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IN" sz="2000" dirty="0"/>
              <a:t>IOT devices for &lt;20 cm GPS, Depth profile integrated to Mobile App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CE086C-8168-A9FD-7761-EF0BC8AD0C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937" y="2693877"/>
            <a:ext cx="1828028" cy="324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59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157B2-CEA9-B5D4-F858-702ECA37E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Ensuring Traceability in FIELD DATA collection</a:t>
            </a:r>
            <a:endParaRPr lang="hi-IN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F58EC82-9ECD-15E1-14F1-503180ED98D8}"/>
              </a:ext>
            </a:extLst>
          </p:cNvPr>
          <p:cNvGrpSpPr/>
          <p:nvPr/>
        </p:nvGrpSpPr>
        <p:grpSpPr>
          <a:xfrm>
            <a:off x="297605" y="613158"/>
            <a:ext cx="4714547" cy="5787642"/>
            <a:chOff x="2331274" y="720735"/>
            <a:chExt cx="785004" cy="5416528"/>
          </a:xfrm>
          <a:solidFill>
            <a:schemeClr val="tx2">
              <a:lumMod val="10000"/>
              <a:lumOff val="90000"/>
            </a:schemeClr>
          </a:solidFill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731C483-796D-49DD-7AC2-85AD5EA69879}"/>
                </a:ext>
              </a:extLst>
            </p:cNvPr>
            <p:cNvSpPr/>
            <p:nvPr/>
          </p:nvSpPr>
          <p:spPr>
            <a:xfrm>
              <a:off x="2331274" y="720735"/>
              <a:ext cx="785004" cy="471002"/>
            </a:xfrm>
            <a:custGeom>
              <a:avLst/>
              <a:gdLst>
                <a:gd name="connsiteX0" fmla="*/ 0 w 785004"/>
                <a:gd name="connsiteY0" fmla="*/ 0 h 471002"/>
                <a:gd name="connsiteX1" fmla="*/ 785004 w 785004"/>
                <a:gd name="connsiteY1" fmla="*/ 0 h 471002"/>
                <a:gd name="connsiteX2" fmla="*/ 785004 w 785004"/>
                <a:gd name="connsiteY2" fmla="*/ 471002 h 471002"/>
                <a:gd name="connsiteX3" fmla="*/ 0 w 785004"/>
                <a:gd name="connsiteY3" fmla="*/ 471002 h 471002"/>
                <a:gd name="connsiteX4" fmla="*/ 0 w 785004"/>
                <a:gd name="connsiteY4" fmla="*/ 0 h 471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004" h="471002">
                  <a:moveTo>
                    <a:pt x="0" y="0"/>
                  </a:moveTo>
                  <a:lnTo>
                    <a:pt x="785004" y="0"/>
                  </a:lnTo>
                  <a:lnTo>
                    <a:pt x="785004" y="471002"/>
                  </a:lnTo>
                  <a:lnTo>
                    <a:pt x="0" y="471002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171450" lvl="0" indent="-171450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kern="1200" dirty="0">
                  <a:solidFill>
                    <a:schemeClr val="tx1"/>
                  </a:solidFill>
                  <a:latin typeface="Abadi" panose="020B0604020104020204" pitchFamily="34" charset="0"/>
                </a:rPr>
                <a:t>Field Data Collection steps</a:t>
              </a:r>
              <a:endParaRPr lang="en-GB" sz="1400" kern="1200" dirty="0">
                <a:solidFill>
                  <a:schemeClr val="tx1"/>
                </a:solidFill>
                <a:latin typeface="Abadi" panose="020B0604020104020204" pitchFamily="34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D36AE9A-4694-EB5F-B26C-DF83FCB030EE}"/>
                </a:ext>
              </a:extLst>
            </p:cNvPr>
            <p:cNvSpPr/>
            <p:nvPr/>
          </p:nvSpPr>
          <p:spPr>
            <a:xfrm>
              <a:off x="2331274" y="1270237"/>
              <a:ext cx="785004" cy="471002"/>
            </a:xfrm>
            <a:custGeom>
              <a:avLst/>
              <a:gdLst>
                <a:gd name="connsiteX0" fmla="*/ 0 w 785004"/>
                <a:gd name="connsiteY0" fmla="*/ 0 h 471002"/>
                <a:gd name="connsiteX1" fmla="*/ 785004 w 785004"/>
                <a:gd name="connsiteY1" fmla="*/ 0 h 471002"/>
                <a:gd name="connsiteX2" fmla="*/ 785004 w 785004"/>
                <a:gd name="connsiteY2" fmla="*/ 471002 h 471002"/>
                <a:gd name="connsiteX3" fmla="*/ 0 w 785004"/>
                <a:gd name="connsiteY3" fmla="*/ 471002 h 471002"/>
                <a:gd name="connsiteX4" fmla="*/ 0 w 785004"/>
                <a:gd name="connsiteY4" fmla="*/ 0 h 471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004" h="471002">
                  <a:moveTo>
                    <a:pt x="0" y="0"/>
                  </a:moveTo>
                  <a:lnTo>
                    <a:pt x="785004" y="0"/>
                  </a:lnTo>
                  <a:lnTo>
                    <a:pt x="785004" y="471002"/>
                  </a:lnTo>
                  <a:lnTo>
                    <a:pt x="0" y="471002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733326"/>
                <a:satOff val="-3245"/>
                <a:lumOff val="-545"/>
                <a:alphaOff val="0"/>
              </a:schemeClr>
            </a:fillRef>
            <a:effectRef idx="0">
              <a:schemeClr val="accent4">
                <a:hueOff val="733326"/>
                <a:satOff val="-3245"/>
                <a:lumOff val="-5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171450" lvl="0" indent="-171450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kern="1200">
                  <a:solidFill>
                    <a:schemeClr val="tx1"/>
                  </a:solidFill>
                  <a:latin typeface="Abadi" panose="020B0604020104020204" pitchFamily="34" charset="0"/>
                </a:rPr>
                <a:t>Plan available – Route / Manholes / Duct / OFC – high level “Mapped BoQ” </a:t>
              </a:r>
              <a:endParaRPr lang="en-US" sz="1400" kern="1200" dirty="0">
                <a:solidFill>
                  <a:schemeClr val="tx1"/>
                </a:solidFill>
                <a:latin typeface="Abadi" panose="020B0604020104020204" pitchFamily="34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77E8B7A-5AD3-0673-C33C-D7CE5CF81DD8}"/>
                </a:ext>
              </a:extLst>
            </p:cNvPr>
            <p:cNvSpPr/>
            <p:nvPr/>
          </p:nvSpPr>
          <p:spPr>
            <a:xfrm>
              <a:off x="2331274" y="1819740"/>
              <a:ext cx="785004" cy="471002"/>
            </a:xfrm>
            <a:custGeom>
              <a:avLst/>
              <a:gdLst>
                <a:gd name="connsiteX0" fmla="*/ 0 w 785004"/>
                <a:gd name="connsiteY0" fmla="*/ 0 h 471002"/>
                <a:gd name="connsiteX1" fmla="*/ 785004 w 785004"/>
                <a:gd name="connsiteY1" fmla="*/ 0 h 471002"/>
                <a:gd name="connsiteX2" fmla="*/ 785004 w 785004"/>
                <a:gd name="connsiteY2" fmla="*/ 471002 h 471002"/>
                <a:gd name="connsiteX3" fmla="*/ 0 w 785004"/>
                <a:gd name="connsiteY3" fmla="*/ 471002 h 471002"/>
                <a:gd name="connsiteX4" fmla="*/ 0 w 785004"/>
                <a:gd name="connsiteY4" fmla="*/ 0 h 471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004" h="471002">
                  <a:moveTo>
                    <a:pt x="0" y="0"/>
                  </a:moveTo>
                  <a:lnTo>
                    <a:pt x="785004" y="0"/>
                  </a:lnTo>
                  <a:lnTo>
                    <a:pt x="785004" y="471002"/>
                  </a:lnTo>
                  <a:lnTo>
                    <a:pt x="0" y="471002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466653"/>
                <a:satOff val="-6489"/>
                <a:lumOff val="-1090"/>
                <a:alphaOff val="0"/>
              </a:schemeClr>
            </a:fillRef>
            <a:effectRef idx="0">
              <a:schemeClr val="accent4">
                <a:hueOff val="1466653"/>
                <a:satOff val="-6489"/>
                <a:lumOff val="-109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171450" lvl="0" indent="-171450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kern="1200">
                  <a:solidFill>
                    <a:schemeClr val="tx1"/>
                  </a:solidFill>
                  <a:latin typeface="Abadi" panose="020B0604020104020204" pitchFamily="34" charset="0"/>
                </a:rPr>
                <a:t>Traceability till Field resource level – Circle / District / Block / Route / GP being done by Contractor </a:t>
              </a:r>
              <a:endParaRPr lang="en-US" sz="1400" kern="1200" dirty="0">
                <a:solidFill>
                  <a:schemeClr val="tx1"/>
                </a:solidFill>
                <a:latin typeface="Abadi" panose="020B0604020104020204" pitchFamily="34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C444DF2-962F-27DB-5C4E-907208616421}"/>
                </a:ext>
              </a:extLst>
            </p:cNvPr>
            <p:cNvSpPr/>
            <p:nvPr/>
          </p:nvSpPr>
          <p:spPr>
            <a:xfrm>
              <a:off x="2331274" y="2369243"/>
              <a:ext cx="785004" cy="471002"/>
            </a:xfrm>
            <a:custGeom>
              <a:avLst/>
              <a:gdLst>
                <a:gd name="connsiteX0" fmla="*/ 0 w 785004"/>
                <a:gd name="connsiteY0" fmla="*/ 0 h 471002"/>
                <a:gd name="connsiteX1" fmla="*/ 785004 w 785004"/>
                <a:gd name="connsiteY1" fmla="*/ 0 h 471002"/>
                <a:gd name="connsiteX2" fmla="*/ 785004 w 785004"/>
                <a:gd name="connsiteY2" fmla="*/ 471002 h 471002"/>
                <a:gd name="connsiteX3" fmla="*/ 0 w 785004"/>
                <a:gd name="connsiteY3" fmla="*/ 471002 h 471002"/>
                <a:gd name="connsiteX4" fmla="*/ 0 w 785004"/>
                <a:gd name="connsiteY4" fmla="*/ 0 h 471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004" h="471002">
                  <a:moveTo>
                    <a:pt x="0" y="0"/>
                  </a:moveTo>
                  <a:lnTo>
                    <a:pt x="785004" y="0"/>
                  </a:lnTo>
                  <a:lnTo>
                    <a:pt x="785004" y="471002"/>
                  </a:lnTo>
                  <a:lnTo>
                    <a:pt x="0" y="471002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2199979"/>
                <a:satOff val="-9734"/>
                <a:lumOff val="-1634"/>
                <a:alphaOff val="0"/>
              </a:schemeClr>
            </a:fillRef>
            <a:effectRef idx="0">
              <a:schemeClr val="accent4">
                <a:hueOff val="2199979"/>
                <a:satOff val="-9734"/>
                <a:lumOff val="-163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171450" lvl="0" indent="-171450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kern="1200" dirty="0">
                  <a:solidFill>
                    <a:schemeClr val="tx1"/>
                  </a:solidFill>
                  <a:latin typeface="Abadi" panose="020B0604020104020204" pitchFamily="34" charset="0"/>
                </a:rPr>
                <a:t>Work the plan capturing as builds live – e.g. HDD (Similar automation available for Open Trench)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0AD74D1-1690-10FD-4F65-5258E63047BC}"/>
                </a:ext>
              </a:extLst>
            </p:cNvPr>
            <p:cNvSpPr/>
            <p:nvPr/>
          </p:nvSpPr>
          <p:spPr>
            <a:xfrm>
              <a:off x="2331274" y="2918746"/>
              <a:ext cx="785004" cy="471002"/>
            </a:xfrm>
            <a:custGeom>
              <a:avLst/>
              <a:gdLst>
                <a:gd name="connsiteX0" fmla="*/ 0 w 785004"/>
                <a:gd name="connsiteY0" fmla="*/ 0 h 471002"/>
                <a:gd name="connsiteX1" fmla="*/ 785004 w 785004"/>
                <a:gd name="connsiteY1" fmla="*/ 0 h 471002"/>
                <a:gd name="connsiteX2" fmla="*/ 785004 w 785004"/>
                <a:gd name="connsiteY2" fmla="*/ 471002 h 471002"/>
                <a:gd name="connsiteX3" fmla="*/ 0 w 785004"/>
                <a:gd name="connsiteY3" fmla="*/ 471002 h 471002"/>
                <a:gd name="connsiteX4" fmla="*/ 0 w 785004"/>
                <a:gd name="connsiteY4" fmla="*/ 0 h 471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004" h="471002">
                  <a:moveTo>
                    <a:pt x="0" y="0"/>
                  </a:moveTo>
                  <a:lnTo>
                    <a:pt x="785004" y="0"/>
                  </a:lnTo>
                  <a:lnTo>
                    <a:pt x="785004" y="471002"/>
                  </a:lnTo>
                  <a:lnTo>
                    <a:pt x="0" y="471002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2933305"/>
                <a:satOff val="-12979"/>
                <a:lumOff val="-2179"/>
                <a:alphaOff val="0"/>
              </a:schemeClr>
            </a:fillRef>
            <a:effectRef idx="0">
              <a:schemeClr val="accent4">
                <a:hueOff val="2933305"/>
                <a:satOff val="-12979"/>
                <a:lumOff val="-217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171450" lvl="0" indent="-171450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kern="1200" dirty="0">
                  <a:solidFill>
                    <a:schemeClr val="tx1"/>
                  </a:solidFill>
                  <a:latin typeface="Abadi" panose="020B0604020104020204" pitchFamily="34" charset="0"/>
                </a:rPr>
                <a:t>Capture Calibration certificate of Locator 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E362726-8BDD-10F3-7C01-D5F1C7988C18}"/>
                </a:ext>
              </a:extLst>
            </p:cNvPr>
            <p:cNvSpPr/>
            <p:nvPr/>
          </p:nvSpPr>
          <p:spPr>
            <a:xfrm>
              <a:off x="2331274" y="3468249"/>
              <a:ext cx="785004" cy="471002"/>
            </a:xfrm>
            <a:custGeom>
              <a:avLst/>
              <a:gdLst>
                <a:gd name="connsiteX0" fmla="*/ 0 w 785004"/>
                <a:gd name="connsiteY0" fmla="*/ 0 h 471002"/>
                <a:gd name="connsiteX1" fmla="*/ 785004 w 785004"/>
                <a:gd name="connsiteY1" fmla="*/ 0 h 471002"/>
                <a:gd name="connsiteX2" fmla="*/ 785004 w 785004"/>
                <a:gd name="connsiteY2" fmla="*/ 471002 h 471002"/>
                <a:gd name="connsiteX3" fmla="*/ 0 w 785004"/>
                <a:gd name="connsiteY3" fmla="*/ 471002 h 471002"/>
                <a:gd name="connsiteX4" fmla="*/ 0 w 785004"/>
                <a:gd name="connsiteY4" fmla="*/ 0 h 471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004" h="471002">
                  <a:moveTo>
                    <a:pt x="0" y="0"/>
                  </a:moveTo>
                  <a:lnTo>
                    <a:pt x="785004" y="0"/>
                  </a:lnTo>
                  <a:lnTo>
                    <a:pt x="785004" y="471002"/>
                  </a:lnTo>
                  <a:lnTo>
                    <a:pt x="0" y="471002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3666632"/>
                <a:satOff val="-16223"/>
                <a:lumOff val="-2724"/>
                <a:alphaOff val="0"/>
              </a:schemeClr>
            </a:fillRef>
            <a:effectRef idx="0">
              <a:schemeClr val="accent4">
                <a:hueOff val="3666632"/>
                <a:satOff val="-16223"/>
                <a:lumOff val="-272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171450" lvl="0" indent="-171450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kern="1200" dirty="0">
                  <a:solidFill>
                    <a:schemeClr val="tx1"/>
                  </a:solidFill>
                  <a:latin typeface="Abadi" panose="020B0604020104020204" pitchFamily="34" charset="0"/>
                </a:rPr>
                <a:t>Field Calibration of Locator to ensure that correct depth is reported – Say till 5m 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E1A63D2-A25F-B7D7-A865-9702026D6B91}"/>
                </a:ext>
              </a:extLst>
            </p:cNvPr>
            <p:cNvSpPr/>
            <p:nvPr/>
          </p:nvSpPr>
          <p:spPr>
            <a:xfrm>
              <a:off x="2331274" y="4017752"/>
              <a:ext cx="785004" cy="471002"/>
            </a:xfrm>
            <a:custGeom>
              <a:avLst/>
              <a:gdLst>
                <a:gd name="connsiteX0" fmla="*/ 0 w 785004"/>
                <a:gd name="connsiteY0" fmla="*/ 0 h 471002"/>
                <a:gd name="connsiteX1" fmla="*/ 785004 w 785004"/>
                <a:gd name="connsiteY1" fmla="*/ 0 h 471002"/>
                <a:gd name="connsiteX2" fmla="*/ 785004 w 785004"/>
                <a:gd name="connsiteY2" fmla="*/ 471002 h 471002"/>
                <a:gd name="connsiteX3" fmla="*/ 0 w 785004"/>
                <a:gd name="connsiteY3" fmla="*/ 471002 h 471002"/>
                <a:gd name="connsiteX4" fmla="*/ 0 w 785004"/>
                <a:gd name="connsiteY4" fmla="*/ 0 h 471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004" h="471002">
                  <a:moveTo>
                    <a:pt x="0" y="0"/>
                  </a:moveTo>
                  <a:lnTo>
                    <a:pt x="785004" y="0"/>
                  </a:lnTo>
                  <a:lnTo>
                    <a:pt x="785004" y="471002"/>
                  </a:lnTo>
                  <a:lnTo>
                    <a:pt x="0" y="471002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399958"/>
                <a:satOff val="-19468"/>
                <a:lumOff val="-3269"/>
                <a:alphaOff val="0"/>
              </a:schemeClr>
            </a:fillRef>
            <a:effectRef idx="0">
              <a:schemeClr val="accent4">
                <a:hueOff val="4399958"/>
                <a:satOff val="-19468"/>
                <a:lumOff val="-326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171450" lvl="0" indent="-171450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kern="1200">
                  <a:solidFill>
                    <a:schemeClr val="tx1"/>
                  </a:solidFill>
                  <a:latin typeface="Abadi" panose="020B0604020104020204" pitchFamily="34" charset="0"/>
                </a:rPr>
                <a:t>Adequate training to Tracker to capture data exactly when the Pilot is at 90 Degrees from Locator Receiver </a:t>
              </a:r>
              <a:endParaRPr lang="en-US" sz="1400" kern="1200" dirty="0">
                <a:solidFill>
                  <a:schemeClr val="tx1"/>
                </a:solidFill>
                <a:latin typeface="Abadi" panose="020B0604020104020204" pitchFamily="34" charset="0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59E9C42-975F-ADFA-C89B-2610FD1EC9FB}"/>
                </a:ext>
              </a:extLst>
            </p:cNvPr>
            <p:cNvSpPr/>
            <p:nvPr/>
          </p:nvSpPr>
          <p:spPr>
            <a:xfrm>
              <a:off x="2331274" y="4567255"/>
              <a:ext cx="785004" cy="471002"/>
            </a:xfrm>
            <a:custGeom>
              <a:avLst/>
              <a:gdLst>
                <a:gd name="connsiteX0" fmla="*/ 0 w 785004"/>
                <a:gd name="connsiteY0" fmla="*/ 0 h 471002"/>
                <a:gd name="connsiteX1" fmla="*/ 785004 w 785004"/>
                <a:gd name="connsiteY1" fmla="*/ 0 h 471002"/>
                <a:gd name="connsiteX2" fmla="*/ 785004 w 785004"/>
                <a:gd name="connsiteY2" fmla="*/ 471002 h 471002"/>
                <a:gd name="connsiteX3" fmla="*/ 0 w 785004"/>
                <a:gd name="connsiteY3" fmla="*/ 471002 h 471002"/>
                <a:gd name="connsiteX4" fmla="*/ 0 w 785004"/>
                <a:gd name="connsiteY4" fmla="*/ 0 h 471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004" h="471002">
                  <a:moveTo>
                    <a:pt x="0" y="0"/>
                  </a:moveTo>
                  <a:lnTo>
                    <a:pt x="785004" y="0"/>
                  </a:lnTo>
                  <a:lnTo>
                    <a:pt x="785004" y="471002"/>
                  </a:lnTo>
                  <a:lnTo>
                    <a:pt x="0" y="471002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133284"/>
                <a:satOff val="-22713"/>
                <a:lumOff val="-3813"/>
                <a:alphaOff val="0"/>
              </a:schemeClr>
            </a:fillRef>
            <a:effectRef idx="0">
              <a:schemeClr val="accent4">
                <a:hueOff val="5133284"/>
                <a:satOff val="-22713"/>
                <a:lumOff val="-381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171450" lvl="0" indent="-171450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kern="1200" dirty="0">
                  <a:solidFill>
                    <a:schemeClr val="tx1"/>
                  </a:solidFill>
                  <a:latin typeface="Abadi" panose="020B0604020104020204" pitchFamily="34" charset="0"/>
                </a:rPr>
                <a:t>Collection of references / offsets / evidence for cross check Online or on field in subsequent stages 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6B49E02-65DD-C9EA-DD21-80127C43DA08}"/>
                </a:ext>
              </a:extLst>
            </p:cNvPr>
            <p:cNvSpPr/>
            <p:nvPr/>
          </p:nvSpPr>
          <p:spPr>
            <a:xfrm>
              <a:off x="2331274" y="5116758"/>
              <a:ext cx="785004" cy="471002"/>
            </a:xfrm>
            <a:custGeom>
              <a:avLst/>
              <a:gdLst>
                <a:gd name="connsiteX0" fmla="*/ 0 w 785004"/>
                <a:gd name="connsiteY0" fmla="*/ 0 h 471002"/>
                <a:gd name="connsiteX1" fmla="*/ 785004 w 785004"/>
                <a:gd name="connsiteY1" fmla="*/ 0 h 471002"/>
                <a:gd name="connsiteX2" fmla="*/ 785004 w 785004"/>
                <a:gd name="connsiteY2" fmla="*/ 471002 h 471002"/>
                <a:gd name="connsiteX3" fmla="*/ 0 w 785004"/>
                <a:gd name="connsiteY3" fmla="*/ 471002 h 471002"/>
                <a:gd name="connsiteX4" fmla="*/ 0 w 785004"/>
                <a:gd name="connsiteY4" fmla="*/ 0 h 471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004" h="471002">
                  <a:moveTo>
                    <a:pt x="0" y="0"/>
                  </a:moveTo>
                  <a:lnTo>
                    <a:pt x="785004" y="0"/>
                  </a:lnTo>
                  <a:lnTo>
                    <a:pt x="785004" y="471002"/>
                  </a:lnTo>
                  <a:lnTo>
                    <a:pt x="0" y="471002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866610"/>
                <a:satOff val="-25957"/>
                <a:lumOff val="-4358"/>
                <a:alphaOff val="0"/>
              </a:schemeClr>
            </a:fillRef>
            <a:effectRef idx="0">
              <a:schemeClr val="accent4">
                <a:hueOff val="5866610"/>
                <a:satOff val="-25957"/>
                <a:lumOff val="-435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171450" lvl="0" indent="-171450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kern="1200">
                  <a:solidFill>
                    <a:schemeClr val="tx1"/>
                  </a:solidFill>
                  <a:latin typeface="Abadi" panose="020B0604020104020204" pitchFamily="34" charset="0"/>
                </a:rPr>
                <a:t>P D C A process for Approvals </a:t>
              </a:r>
              <a:endParaRPr lang="en-US" sz="1400" kern="1200" dirty="0">
                <a:solidFill>
                  <a:schemeClr val="tx1"/>
                </a:solidFill>
                <a:latin typeface="Abadi" panose="020B0604020104020204" pitchFamily="34" charset="0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D1F30F4-5FC6-06DB-498A-A64C08E846BB}"/>
                </a:ext>
              </a:extLst>
            </p:cNvPr>
            <p:cNvSpPr/>
            <p:nvPr/>
          </p:nvSpPr>
          <p:spPr>
            <a:xfrm>
              <a:off x="2331274" y="5666261"/>
              <a:ext cx="785004" cy="471002"/>
            </a:xfrm>
            <a:custGeom>
              <a:avLst/>
              <a:gdLst>
                <a:gd name="connsiteX0" fmla="*/ 0 w 785004"/>
                <a:gd name="connsiteY0" fmla="*/ 0 h 471002"/>
                <a:gd name="connsiteX1" fmla="*/ 785004 w 785004"/>
                <a:gd name="connsiteY1" fmla="*/ 0 h 471002"/>
                <a:gd name="connsiteX2" fmla="*/ 785004 w 785004"/>
                <a:gd name="connsiteY2" fmla="*/ 471002 h 471002"/>
                <a:gd name="connsiteX3" fmla="*/ 0 w 785004"/>
                <a:gd name="connsiteY3" fmla="*/ 471002 h 471002"/>
                <a:gd name="connsiteX4" fmla="*/ 0 w 785004"/>
                <a:gd name="connsiteY4" fmla="*/ 0 h 471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004" h="471002">
                  <a:moveTo>
                    <a:pt x="0" y="0"/>
                  </a:moveTo>
                  <a:lnTo>
                    <a:pt x="785004" y="0"/>
                  </a:lnTo>
                  <a:lnTo>
                    <a:pt x="785004" y="471002"/>
                  </a:lnTo>
                  <a:lnTo>
                    <a:pt x="0" y="471002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6599937"/>
                <a:satOff val="-29202"/>
                <a:lumOff val="-4903"/>
                <a:alphaOff val="0"/>
              </a:schemeClr>
            </a:fillRef>
            <a:effectRef idx="0">
              <a:schemeClr val="accent4">
                <a:hueOff val="6599937"/>
                <a:satOff val="-29202"/>
                <a:lumOff val="-49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171450" lvl="0" indent="-171450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kern="1200" dirty="0">
                  <a:solidFill>
                    <a:schemeClr val="tx1"/>
                  </a:solidFill>
                  <a:latin typeface="Abadi" panose="020B0604020104020204" pitchFamily="34" charset="0"/>
                </a:rPr>
                <a:t>Automated dashboards for progress monitoring, Plan vs Actual, Escalations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0C28470-5EF5-AEC9-5989-77B6C9DCA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740" y="3492805"/>
            <a:ext cx="2727251" cy="27972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0F035F-6578-C73E-8621-2A0A808F8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746" y="3505705"/>
            <a:ext cx="1598540" cy="27843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542FD7-AE7C-E5DA-139B-DB274B673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6150" y="3505705"/>
            <a:ext cx="1010680" cy="13531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50102-E12C-8097-A9C0-BB5C11E95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772" y="4821526"/>
            <a:ext cx="1010680" cy="14380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DDD7E3-F627-FA0A-942D-9B59C50C7E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2767" y="3505705"/>
            <a:ext cx="1010679" cy="2753874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DC0771E-5A01-2662-8AC3-A45B25BC46BE}"/>
              </a:ext>
            </a:extLst>
          </p:cNvPr>
          <p:cNvSpPr/>
          <p:nvPr/>
        </p:nvSpPr>
        <p:spPr>
          <a:xfrm>
            <a:off x="5267740" y="2925179"/>
            <a:ext cx="2741878" cy="49048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463" indent="-14446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  <a:latin typeface="Abadi MT Condensed Extra Bold" panose="020B0306030101010103" pitchFamily="34" charset="77"/>
              </a:rPr>
              <a:t>Use for Handover Takeover surveys</a:t>
            </a:r>
          </a:p>
          <a:p>
            <a:pPr marL="144463" indent="-14446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  <a:latin typeface="Abadi MT Condensed Extra Bold" panose="020B0306030101010103" pitchFamily="34" charset="77"/>
              </a:rPr>
              <a:t>HDD  Locator/ Open Trench work</a:t>
            </a:r>
            <a:endParaRPr lang="hi-IN" sz="1200" b="1" dirty="0">
              <a:solidFill>
                <a:schemeClr val="tx1"/>
              </a:solidFill>
              <a:latin typeface="Abadi MT Condensed Extra Bold" panose="020B0306030101010103" pitchFamily="34" charset="77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B47C9E4-4414-36E9-8104-461529DF2721}"/>
              </a:ext>
            </a:extLst>
          </p:cNvPr>
          <p:cNvSpPr/>
          <p:nvPr/>
        </p:nvSpPr>
        <p:spPr>
          <a:xfrm>
            <a:off x="8066034" y="2925179"/>
            <a:ext cx="3895700" cy="49048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463" indent="-14446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  <a:latin typeface="Abadi MT Condensed Extra Bold" panose="020B0306030101010103" pitchFamily="34" charset="77"/>
              </a:rPr>
              <a:t>Mobile App with integrated IOT  &lt;20 cm accuracy capturing depth evidence &amp; sending directly to office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BB4C42-E5C8-37DE-A7A2-A704E151BA90}"/>
              </a:ext>
            </a:extLst>
          </p:cNvPr>
          <p:cNvSpPr txBox="1"/>
          <p:nvPr/>
        </p:nvSpPr>
        <p:spPr>
          <a:xfrm>
            <a:off x="5267740" y="6283896"/>
            <a:ext cx="2485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badi MT Condensed Extra Bold" panose="020B0306030101010103" pitchFamily="34" charset="77"/>
              </a:rPr>
              <a:t>Locator with Transteg IOT</a:t>
            </a:r>
            <a:endParaRPr lang="hi-IN" b="1" dirty="0">
              <a:latin typeface="Abadi MT Condensed Extra Bold" panose="020B0306030101010103" pitchFamily="34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801564-2198-F544-CC3A-0E2EAB1CED2D}"/>
              </a:ext>
            </a:extLst>
          </p:cNvPr>
          <p:cNvSpPr txBox="1"/>
          <p:nvPr/>
        </p:nvSpPr>
        <p:spPr>
          <a:xfrm>
            <a:off x="8163523" y="6265175"/>
            <a:ext cx="11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badi MT Condensed Extra Bold" panose="020B0306030101010103" pitchFamily="34" charset="77"/>
              </a:rPr>
              <a:t>Mobile App</a:t>
            </a:r>
            <a:endParaRPr lang="hi-IN" b="1" dirty="0">
              <a:latin typeface="Abadi MT Condensed Extra Bold" panose="020B0306030101010103" pitchFamily="34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0FCA9B-E606-59C2-A540-2F1A105F8708}"/>
              </a:ext>
            </a:extLst>
          </p:cNvPr>
          <p:cNvSpPr txBox="1"/>
          <p:nvPr/>
        </p:nvSpPr>
        <p:spPr>
          <a:xfrm>
            <a:off x="9463879" y="6275303"/>
            <a:ext cx="229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badi MT Condensed Extra Bold" panose="020B0306030101010103" pitchFamily="34" charset="77"/>
              </a:rPr>
              <a:t>Depth evidence capture</a:t>
            </a:r>
            <a:endParaRPr lang="hi-IN" b="1" dirty="0">
              <a:latin typeface="Abadi MT Condensed Extra Bold" panose="020B0306030101010103" pitchFamily="34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ECF2019-6DE6-EF90-876D-3B148A80D661}"/>
              </a:ext>
            </a:extLst>
          </p:cNvPr>
          <p:cNvSpPr/>
          <p:nvPr/>
        </p:nvSpPr>
        <p:spPr>
          <a:xfrm>
            <a:off x="5159680" y="2811939"/>
            <a:ext cx="6929703" cy="38225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i-IN" b="1">
              <a:latin typeface="Abadi MT Condensed Extra Bold" panose="020B0306030101010103" pitchFamily="34" charset="77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2C0B822B-BD70-1D84-9FAE-66CF8E484CC4}"/>
              </a:ext>
            </a:extLst>
          </p:cNvPr>
          <p:cNvSpPr/>
          <p:nvPr/>
        </p:nvSpPr>
        <p:spPr>
          <a:xfrm>
            <a:off x="5142017" y="614710"/>
            <a:ext cx="6961558" cy="374074"/>
          </a:xfrm>
          <a:custGeom>
            <a:avLst/>
            <a:gdLst>
              <a:gd name="csX0" fmla="*/ 0 w 6961558"/>
              <a:gd name="csY0" fmla="*/ 0 h 374074"/>
              <a:gd name="csX1" fmla="*/ 371283 w 6961558"/>
              <a:gd name="csY1" fmla="*/ 0 h 374074"/>
              <a:gd name="csX2" fmla="*/ 1021029 w 6961558"/>
              <a:gd name="csY2" fmla="*/ 0 h 374074"/>
              <a:gd name="csX3" fmla="*/ 1392312 w 6961558"/>
              <a:gd name="csY3" fmla="*/ 0 h 374074"/>
              <a:gd name="csX4" fmla="*/ 1902826 w 6961558"/>
              <a:gd name="csY4" fmla="*/ 0 h 374074"/>
              <a:gd name="csX5" fmla="*/ 2622187 w 6961558"/>
              <a:gd name="csY5" fmla="*/ 0 h 374074"/>
              <a:gd name="csX6" fmla="*/ 3202317 w 6961558"/>
              <a:gd name="csY6" fmla="*/ 0 h 374074"/>
              <a:gd name="csX7" fmla="*/ 3852062 w 6961558"/>
              <a:gd name="csY7" fmla="*/ 0 h 374074"/>
              <a:gd name="csX8" fmla="*/ 4362576 w 6961558"/>
              <a:gd name="csY8" fmla="*/ 0 h 374074"/>
              <a:gd name="csX9" fmla="*/ 4942706 w 6961558"/>
              <a:gd name="csY9" fmla="*/ 0 h 374074"/>
              <a:gd name="csX10" fmla="*/ 5662067 w 6961558"/>
              <a:gd name="csY10" fmla="*/ 0 h 374074"/>
              <a:gd name="csX11" fmla="*/ 6102966 w 6961558"/>
              <a:gd name="csY11" fmla="*/ 0 h 374074"/>
              <a:gd name="csX12" fmla="*/ 6961558 w 6961558"/>
              <a:gd name="csY12" fmla="*/ 0 h 374074"/>
              <a:gd name="csX13" fmla="*/ 6961558 w 6961558"/>
              <a:gd name="csY13" fmla="*/ 374074 h 374074"/>
              <a:gd name="csX14" fmla="*/ 6451044 w 6961558"/>
              <a:gd name="csY14" fmla="*/ 374074 h 374074"/>
              <a:gd name="csX15" fmla="*/ 6079761 w 6961558"/>
              <a:gd name="csY15" fmla="*/ 374074 h 374074"/>
              <a:gd name="csX16" fmla="*/ 5499631 w 6961558"/>
              <a:gd name="csY16" fmla="*/ 374074 h 374074"/>
              <a:gd name="csX17" fmla="*/ 5058732 w 6961558"/>
              <a:gd name="csY17" fmla="*/ 374074 h 374074"/>
              <a:gd name="csX18" fmla="*/ 4478602 w 6961558"/>
              <a:gd name="csY18" fmla="*/ 374074 h 374074"/>
              <a:gd name="csX19" fmla="*/ 3898472 w 6961558"/>
              <a:gd name="csY19" fmla="*/ 374074 h 374074"/>
              <a:gd name="csX20" fmla="*/ 3318343 w 6961558"/>
              <a:gd name="csY20" fmla="*/ 374074 h 374074"/>
              <a:gd name="csX21" fmla="*/ 2738213 w 6961558"/>
              <a:gd name="csY21" fmla="*/ 374074 h 374074"/>
              <a:gd name="csX22" fmla="*/ 2227699 w 6961558"/>
              <a:gd name="csY22" fmla="*/ 374074 h 374074"/>
              <a:gd name="csX23" fmla="*/ 1577953 w 6961558"/>
              <a:gd name="csY23" fmla="*/ 374074 h 374074"/>
              <a:gd name="csX24" fmla="*/ 997823 w 6961558"/>
              <a:gd name="csY24" fmla="*/ 374074 h 374074"/>
              <a:gd name="csX25" fmla="*/ 0 w 6961558"/>
              <a:gd name="csY25" fmla="*/ 374074 h 374074"/>
              <a:gd name="csX26" fmla="*/ 0 w 6961558"/>
              <a:gd name="csY26" fmla="*/ 0 h 3740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6961558" h="374074" fill="none" extrusionOk="0">
                <a:moveTo>
                  <a:pt x="0" y="0"/>
                </a:moveTo>
                <a:cubicBezTo>
                  <a:pt x="150284" y="-7238"/>
                  <a:pt x="284422" y="30606"/>
                  <a:pt x="371283" y="0"/>
                </a:cubicBezTo>
                <a:cubicBezTo>
                  <a:pt x="458144" y="-30606"/>
                  <a:pt x="848723" y="34805"/>
                  <a:pt x="1021029" y="0"/>
                </a:cubicBezTo>
                <a:cubicBezTo>
                  <a:pt x="1193335" y="-34805"/>
                  <a:pt x="1280535" y="21253"/>
                  <a:pt x="1392312" y="0"/>
                </a:cubicBezTo>
                <a:cubicBezTo>
                  <a:pt x="1504089" y="-21253"/>
                  <a:pt x="1692385" y="10273"/>
                  <a:pt x="1902826" y="0"/>
                </a:cubicBezTo>
                <a:cubicBezTo>
                  <a:pt x="2113267" y="-10273"/>
                  <a:pt x="2371941" y="55213"/>
                  <a:pt x="2622187" y="0"/>
                </a:cubicBezTo>
                <a:cubicBezTo>
                  <a:pt x="2872433" y="-55213"/>
                  <a:pt x="2946070" y="3074"/>
                  <a:pt x="3202317" y="0"/>
                </a:cubicBezTo>
                <a:cubicBezTo>
                  <a:pt x="3458564" y="-3074"/>
                  <a:pt x="3569186" y="52428"/>
                  <a:pt x="3852062" y="0"/>
                </a:cubicBezTo>
                <a:cubicBezTo>
                  <a:pt x="4134938" y="-52428"/>
                  <a:pt x="4197114" y="34359"/>
                  <a:pt x="4362576" y="0"/>
                </a:cubicBezTo>
                <a:cubicBezTo>
                  <a:pt x="4528038" y="-34359"/>
                  <a:pt x="4722426" y="18745"/>
                  <a:pt x="4942706" y="0"/>
                </a:cubicBezTo>
                <a:cubicBezTo>
                  <a:pt x="5162986" y="-18745"/>
                  <a:pt x="5304829" y="38622"/>
                  <a:pt x="5662067" y="0"/>
                </a:cubicBezTo>
                <a:cubicBezTo>
                  <a:pt x="6019305" y="-38622"/>
                  <a:pt x="5949990" y="10891"/>
                  <a:pt x="6102966" y="0"/>
                </a:cubicBezTo>
                <a:cubicBezTo>
                  <a:pt x="6255942" y="-10891"/>
                  <a:pt x="6734059" y="100890"/>
                  <a:pt x="6961558" y="0"/>
                </a:cubicBezTo>
                <a:cubicBezTo>
                  <a:pt x="7000876" y="113610"/>
                  <a:pt x="6940180" y="293506"/>
                  <a:pt x="6961558" y="374074"/>
                </a:cubicBezTo>
                <a:cubicBezTo>
                  <a:pt x="6844187" y="428008"/>
                  <a:pt x="6587376" y="350945"/>
                  <a:pt x="6451044" y="374074"/>
                </a:cubicBezTo>
                <a:cubicBezTo>
                  <a:pt x="6314712" y="397203"/>
                  <a:pt x="6203720" y="370612"/>
                  <a:pt x="6079761" y="374074"/>
                </a:cubicBezTo>
                <a:cubicBezTo>
                  <a:pt x="5955802" y="377536"/>
                  <a:pt x="5765891" y="320560"/>
                  <a:pt x="5499631" y="374074"/>
                </a:cubicBezTo>
                <a:cubicBezTo>
                  <a:pt x="5233371" y="427588"/>
                  <a:pt x="5177652" y="358326"/>
                  <a:pt x="5058732" y="374074"/>
                </a:cubicBezTo>
                <a:cubicBezTo>
                  <a:pt x="4939812" y="389822"/>
                  <a:pt x="4736926" y="332622"/>
                  <a:pt x="4478602" y="374074"/>
                </a:cubicBezTo>
                <a:cubicBezTo>
                  <a:pt x="4220278" y="415526"/>
                  <a:pt x="4148987" y="357677"/>
                  <a:pt x="3898472" y="374074"/>
                </a:cubicBezTo>
                <a:cubicBezTo>
                  <a:pt x="3647957" y="390471"/>
                  <a:pt x="3582416" y="306676"/>
                  <a:pt x="3318343" y="374074"/>
                </a:cubicBezTo>
                <a:cubicBezTo>
                  <a:pt x="3054270" y="441472"/>
                  <a:pt x="2885576" y="373534"/>
                  <a:pt x="2738213" y="374074"/>
                </a:cubicBezTo>
                <a:cubicBezTo>
                  <a:pt x="2590850" y="374614"/>
                  <a:pt x="2407651" y="355410"/>
                  <a:pt x="2227699" y="374074"/>
                </a:cubicBezTo>
                <a:cubicBezTo>
                  <a:pt x="2047747" y="392738"/>
                  <a:pt x="1887673" y="344052"/>
                  <a:pt x="1577953" y="374074"/>
                </a:cubicBezTo>
                <a:cubicBezTo>
                  <a:pt x="1268233" y="404096"/>
                  <a:pt x="1138656" y="340110"/>
                  <a:pt x="997823" y="374074"/>
                </a:cubicBezTo>
                <a:cubicBezTo>
                  <a:pt x="856990" y="408038"/>
                  <a:pt x="317071" y="273781"/>
                  <a:pt x="0" y="374074"/>
                </a:cubicBezTo>
                <a:cubicBezTo>
                  <a:pt x="-42495" y="276305"/>
                  <a:pt x="1329" y="169573"/>
                  <a:pt x="0" y="0"/>
                </a:cubicBezTo>
                <a:close/>
              </a:path>
              <a:path w="6961558" h="374074" stroke="0" extrusionOk="0">
                <a:moveTo>
                  <a:pt x="0" y="0"/>
                </a:moveTo>
                <a:cubicBezTo>
                  <a:pt x="248489" y="-49030"/>
                  <a:pt x="363426" y="30053"/>
                  <a:pt x="510514" y="0"/>
                </a:cubicBezTo>
                <a:cubicBezTo>
                  <a:pt x="657602" y="-30053"/>
                  <a:pt x="774476" y="33008"/>
                  <a:pt x="881797" y="0"/>
                </a:cubicBezTo>
                <a:cubicBezTo>
                  <a:pt x="989118" y="-33008"/>
                  <a:pt x="1437322" y="36892"/>
                  <a:pt x="1601158" y="0"/>
                </a:cubicBezTo>
                <a:cubicBezTo>
                  <a:pt x="1764994" y="-36892"/>
                  <a:pt x="1859760" y="30260"/>
                  <a:pt x="2111673" y="0"/>
                </a:cubicBezTo>
                <a:cubicBezTo>
                  <a:pt x="2363587" y="-30260"/>
                  <a:pt x="2505576" y="36716"/>
                  <a:pt x="2622187" y="0"/>
                </a:cubicBezTo>
                <a:cubicBezTo>
                  <a:pt x="2738798" y="-36716"/>
                  <a:pt x="3091484" y="72440"/>
                  <a:pt x="3341548" y="0"/>
                </a:cubicBezTo>
                <a:cubicBezTo>
                  <a:pt x="3591612" y="-72440"/>
                  <a:pt x="3571898" y="47869"/>
                  <a:pt x="3782447" y="0"/>
                </a:cubicBezTo>
                <a:cubicBezTo>
                  <a:pt x="3992996" y="-47869"/>
                  <a:pt x="4294160" y="72880"/>
                  <a:pt x="4501808" y="0"/>
                </a:cubicBezTo>
                <a:cubicBezTo>
                  <a:pt x="4709456" y="-72880"/>
                  <a:pt x="5049350" y="52710"/>
                  <a:pt x="5221169" y="0"/>
                </a:cubicBezTo>
                <a:cubicBezTo>
                  <a:pt x="5392988" y="-52710"/>
                  <a:pt x="5659774" y="39842"/>
                  <a:pt x="5801298" y="0"/>
                </a:cubicBezTo>
                <a:cubicBezTo>
                  <a:pt x="5942822" y="-39842"/>
                  <a:pt x="6622369" y="62051"/>
                  <a:pt x="6961558" y="0"/>
                </a:cubicBezTo>
                <a:cubicBezTo>
                  <a:pt x="6995159" y="93672"/>
                  <a:pt x="6925570" y="213689"/>
                  <a:pt x="6961558" y="374074"/>
                </a:cubicBezTo>
                <a:cubicBezTo>
                  <a:pt x="6830659" y="417383"/>
                  <a:pt x="6753901" y="343454"/>
                  <a:pt x="6590275" y="374074"/>
                </a:cubicBezTo>
                <a:cubicBezTo>
                  <a:pt x="6426649" y="404694"/>
                  <a:pt x="6201307" y="337370"/>
                  <a:pt x="5870914" y="374074"/>
                </a:cubicBezTo>
                <a:cubicBezTo>
                  <a:pt x="5540521" y="410778"/>
                  <a:pt x="5530424" y="322444"/>
                  <a:pt x="5430015" y="374074"/>
                </a:cubicBezTo>
                <a:cubicBezTo>
                  <a:pt x="5329606" y="425704"/>
                  <a:pt x="5103310" y="312091"/>
                  <a:pt x="4849885" y="374074"/>
                </a:cubicBezTo>
                <a:cubicBezTo>
                  <a:pt x="4596460" y="436057"/>
                  <a:pt x="4394575" y="308287"/>
                  <a:pt x="4130524" y="374074"/>
                </a:cubicBezTo>
                <a:cubicBezTo>
                  <a:pt x="3866473" y="439861"/>
                  <a:pt x="3786730" y="368461"/>
                  <a:pt x="3550395" y="374074"/>
                </a:cubicBezTo>
                <a:cubicBezTo>
                  <a:pt x="3314060" y="379687"/>
                  <a:pt x="3323895" y="362241"/>
                  <a:pt x="3179111" y="374074"/>
                </a:cubicBezTo>
                <a:cubicBezTo>
                  <a:pt x="3034327" y="385907"/>
                  <a:pt x="2851242" y="359718"/>
                  <a:pt x="2738213" y="374074"/>
                </a:cubicBezTo>
                <a:cubicBezTo>
                  <a:pt x="2625184" y="388430"/>
                  <a:pt x="2352666" y="367303"/>
                  <a:pt x="2018852" y="374074"/>
                </a:cubicBezTo>
                <a:cubicBezTo>
                  <a:pt x="1685038" y="380845"/>
                  <a:pt x="1626035" y="356705"/>
                  <a:pt x="1438722" y="374074"/>
                </a:cubicBezTo>
                <a:cubicBezTo>
                  <a:pt x="1251409" y="391443"/>
                  <a:pt x="1185943" y="344292"/>
                  <a:pt x="997823" y="374074"/>
                </a:cubicBezTo>
                <a:cubicBezTo>
                  <a:pt x="809703" y="403856"/>
                  <a:pt x="400090" y="368479"/>
                  <a:pt x="0" y="374074"/>
                </a:cubicBezTo>
                <a:cubicBezTo>
                  <a:pt x="-24410" y="237630"/>
                  <a:pt x="8307" y="14543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25788"/>
                      <a:gd name="connsiteY0" fmla="*/ 0 h 1215473"/>
                      <a:gd name="connsiteX1" fmla="*/ 2025788 w 2025788"/>
                      <a:gd name="connsiteY1" fmla="*/ 0 h 1215473"/>
                      <a:gd name="connsiteX2" fmla="*/ 2025788 w 2025788"/>
                      <a:gd name="connsiteY2" fmla="*/ 1215473 h 1215473"/>
                      <a:gd name="connsiteX3" fmla="*/ 0 w 2025788"/>
                      <a:gd name="connsiteY3" fmla="*/ 1215473 h 1215473"/>
                      <a:gd name="connsiteX4" fmla="*/ 0 w 2025788"/>
                      <a:gd name="connsiteY4" fmla="*/ 0 h 1215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25788" h="1215473">
                        <a:moveTo>
                          <a:pt x="0" y="0"/>
                        </a:moveTo>
                        <a:lnTo>
                          <a:pt x="2025788" y="0"/>
                        </a:lnTo>
                        <a:lnTo>
                          <a:pt x="2025788" y="1215473"/>
                        </a:lnTo>
                        <a:lnTo>
                          <a:pt x="0" y="121547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en-US" b="1" kern="1200" dirty="0">
                <a:solidFill>
                  <a:schemeClr val="tx1"/>
                </a:solidFill>
                <a:latin typeface="Abadi MT Condensed Extra Bold" panose="020B0306030101010103" pitchFamily="34" charset="77"/>
              </a:rPr>
              <a:t>Live capture of field data – No additional manpower</a:t>
            </a:r>
            <a:endParaRPr lang="en-GB" b="1" kern="1200" dirty="0">
              <a:solidFill>
                <a:schemeClr val="tx1"/>
              </a:solidFill>
              <a:latin typeface="Abadi MT Condensed Extra Bold" panose="020B0306030101010103" pitchFamily="34" charset="77"/>
            </a:endParaRP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E59EE8F3-75CD-4EF4-48EF-F36C54623968}"/>
              </a:ext>
            </a:extLst>
          </p:cNvPr>
          <p:cNvSpPr/>
          <p:nvPr/>
        </p:nvSpPr>
        <p:spPr>
          <a:xfrm>
            <a:off x="5142017" y="1087461"/>
            <a:ext cx="6947366" cy="434992"/>
          </a:xfrm>
          <a:custGeom>
            <a:avLst/>
            <a:gdLst>
              <a:gd name="csX0" fmla="*/ 0 w 6947366"/>
              <a:gd name="csY0" fmla="*/ 0 h 434992"/>
              <a:gd name="csX1" fmla="*/ 648421 w 6947366"/>
              <a:gd name="csY1" fmla="*/ 0 h 434992"/>
              <a:gd name="csX2" fmla="*/ 1157894 w 6947366"/>
              <a:gd name="csY2" fmla="*/ 0 h 434992"/>
              <a:gd name="csX3" fmla="*/ 1736842 w 6947366"/>
              <a:gd name="csY3" fmla="*/ 0 h 434992"/>
              <a:gd name="csX4" fmla="*/ 2246315 w 6947366"/>
              <a:gd name="csY4" fmla="*/ 0 h 434992"/>
              <a:gd name="csX5" fmla="*/ 2964209 w 6947366"/>
              <a:gd name="csY5" fmla="*/ 0 h 434992"/>
              <a:gd name="csX6" fmla="*/ 3682104 w 6947366"/>
              <a:gd name="csY6" fmla="*/ 0 h 434992"/>
              <a:gd name="csX7" fmla="*/ 4191577 w 6947366"/>
              <a:gd name="csY7" fmla="*/ 0 h 434992"/>
              <a:gd name="csX8" fmla="*/ 4701051 w 6947366"/>
              <a:gd name="csY8" fmla="*/ 0 h 434992"/>
              <a:gd name="csX9" fmla="*/ 5210525 w 6947366"/>
              <a:gd name="csY9" fmla="*/ 0 h 434992"/>
              <a:gd name="csX10" fmla="*/ 5650524 w 6947366"/>
              <a:gd name="csY10" fmla="*/ 0 h 434992"/>
              <a:gd name="csX11" fmla="*/ 6298945 w 6947366"/>
              <a:gd name="csY11" fmla="*/ 0 h 434992"/>
              <a:gd name="csX12" fmla="*/ 6947366 w 6947366"/>
              <a:gd name="csY12" fmla="*/ 0 h 434992"/>
              <a:gd name="csX13" fmla="*/ 6947366 w 6947366"/>
              <a:gd name="csY13" fmla="*/ 434992 h 434992"/>
              <a:gd name="csX14" fmla="*/ 6437892 w 6947366"/>
              <a:gd name="csY14" fmla="*/ 434992 h 434992"/>
              <a:gd name="csX15" fmla="*/ 5858945 w 6947366"/>
              <a:gd name="csY15" fmla="*/ 434992 h 434992"/>
              <a:gd name="csX16" fmla="*/ 5488419 w 6947366"/>
              <a:gd name="csY16" fmla="*/ 434992 h 434992"/>
              <a:gd name="csX17" fmla="*/ 4909472 w 6947366"/>
              <a:gd name="csY17" fmla="*/ 434992 h 434992"/>
              <a:gd name="csX18" fmla="*/ 4191577 w 6947366"/>
              <a:gd name="csY18" fmla="*/ 434992 h 434992"/>
              <a:gd name="csX19" fmla="*/ 3473683 w 6947366"/>
              <a:gd name="csY19" fmla="*/ 434992 h 434992"/>
              <a:gd name="csX20" fmla="*/ 2755789 w 6947366"/>
              <a:gd name="csY20" fmla="*/ 434992 h 434992"/>
              <a:gd name="csX21" fmla="*/ 2037894 w 6947366"/>
              <a:gd name="csY21" fmla="*/ 434992 h 434992"/>
              <a:gd name="csX22" fmla="*/ 1458947 w 6947366"/>
              <a:gd name="csY22" fmla="*/ 434992 h 434992"/>
              <a:gd name="csX23" fmla="*/ 810526 w 6947366"/>
              <a:gd name="csY23" fmla="*/ 434992 h 434992"/>
              <a:gd name="csX24" fmla="*/ 0 w 6947366"/>
              <a:gd name="csY24" fmla="*/ 434992 h 434992"/>
              <a:gd name="csX25" fmla="*/ 0 w 6947366"/>
              <a:gd name="csY25" fmla="*/ 0 h 4349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6947366" h="434992" fill="none" extrusionOk="0">
                <a:moveTo>
                  <a:pt x="0" y="0"/>
                </a:moveTo>
                <a:cubicBezTo>
                  <a:pt x="163149" y="-62364"/>
                  <a:pt x="401135" y="6099"/>
                  <a:pt x="648421" y="0"/>
                </a:cubicBezTo>
                <a:cubicBezTo>
                  <a:pt x="895707" y="-6099"/>
                  <a:pt x="1006275" y="43189"/>
                  <a:pt x="1157894" y="0"/>
                </a:cubicBezTo>
                <a:cubicBezTo>
                  <a:pt x="1309513" y="-43189"/>
                  <a:pt x="1468176" y="56845"/>
                  <a:pt x="1736842" y="0"/>
                </a:cubicBezTo>
                <a:cubicBezTo>
                  <a:pt x="2005508" y="-56845"/>
                  <a:pt x="2057153" y="29080"/>
                  <a:pt x="2246315" y="0"/>
                </a:cubicBezTo>
                <a:cubicBezTo>
                  <a:pt x="2435477" y="-29080"/>
                  <a:pt x="2651888" y="49400"/>
                  <a:pt x="2964209" y="0"/>
                </a:cubicBezTo>
                <a:cubicBezTo>
                  <a:pt x="3276530" y="-49400"/>
                  <a:pt x="3355267" y="68553"/>
                  <a:pt x="3682104" y="0"/>
                </a:cubicBezTo>
                <a:cubicBezTo>
                  <a:pt x="4008942" y="-68553"/>
                  <a:pt x="4074858" y="53246"/>
                  <a:pt x="4191577" y="0"/>
                </a:cubicBezTo>
                <a:cubicBezTo>
                  <a:pt x="4308296" y="-53246"/>
                  <a:pt x="4560071" y="18188"/>
                  <a:pt x="4701051" y="0"/>
                </a:cubicBezTo>
                <a:cubicBezTo>
                  <a:pt x="4842031" y="-18188"/>
                  <a:pt x="5085945" y="43521"/>
                  <a:pt x="5210525" y="0"/>
                </a:cubicBezTo>
                <a:cubicBezTo>
                  <a:pt x="5335105" y="-43521"/>
                  <a:pt x="5555295" y="23821"/>
                  <a:pt x="5650524" y="0"/>
                </a:cubicBezTo>
                <a:cubicBezTo>
                  <a:pt x="5745753" y="-23821"/>
                  <a:pt x="6142380" y="11356"/>
                  <a:pt x="6298945" y="0"/>
                </a:cubicBezTo>
                <a:cubicBezTo>
                  <a:pt x="6455510" y="-11356"/>
                  <a:pt x="6632902" y="55403"/>
                  <a:pt x="6947366" y="0"/>
                </a:cubicBezTo>
                <a:cubicBezTo>
                  <a:pt x="6989740" y="178023"/>
                  <a:pt x="6901141" y="340905"/>
                  <a:pt x="6947366" y="434992"/>
                </a:cubicBezTo>
                <a:cubicBezTo>
                  <a:pt x="6789660" y="469726"/>
                  <a:pt x="6585993" y="402373"/>
                  <a:pt x="6437892" y="434992"/>
                </a:cubicBezTo>
                <a:cubicBezTo>
                  <a:pt x="6289791" y="467611"/>
                  <a:pt x="5996831" y="400368"/>
                  <a:pt x="5858945" y="434992"/>
                </a:cubicBezTo>
                <a:cubicBezTo>
                  <a:pt x="5721059" y="469616"/>
                  <a:pt x="5668039" y="413760"/>
                  <a:pt x="5488419" y="434992"/>
                </a:cubicBezTo>
                <a:cubicBezTo>
                  <a:pt x="5308799" y="456224"/>
                  <a:pt x="5091172" y="414959"/>
                  <a:pt x="4909472" y="434992"/>
                </a:cubicBezTo>
                <a:cubicBezTo>
                  <a:pt x="4727772" y="455025"/>
                  <a:pt x="4365297" y="353819"/>
                  <a:pt x="4191577" y="434992"/>
                </a:cubicBezTo>
                <a:cubicBezTo>
                  <a:pt x="4017857" y="516165"/>
                  <a:pt x="3738889" y="400836"/>
                  <a:pt x="3473683" y="434992"/>
                </a:cubicBezTo>
                <a:cubicBezTo>
                  <a:pt x="3208477" y="469148"/>
                  <a:pt x="3033702" y="377276"/>
                  <a:pt x="2755789" y="434992"/>
                </a:cubicBezTo>
                <a:cubicBezTo>
                  <a:pt x="2477876" y="492708"/>
                  <a:pt x="2187898" y="391203"/>
                  <a:pt x="2037894" y="434992"/>
                </a:cubicBezTo>
                <a:cubicBezTo>
                  <a:pt x="1887891" y="478781"/>
                  <a:pt x="1648972" y="417545"/>
                  <a:pt x="1458947" y="434992"/>
                </a:cubicBezTo>
                <a:cubicBezTo>
                  <a:pt x="1268922" y="452439"/>
                  <a:pt x="950270" y="365400"/>
                  <a:pt x="810526" y="434992"/>
                </a:cubicBezTo>
                <a:cubicBezTo>
                  <a:pt x="670782" y="504584"/>
                  <a:pt x="169059" y="431418"/>
                  <a:pt x="0" y="434992"/>
                </a:cubicBezTo>
                <a:cubicBezTo>
                  <a:pt x="-25076" y="269559"/>
                  <a:pt x="32282" y="119886"/>
                  <a:pt x="0" y="0"/>
                </a:cubicBezTo>
                <a:close/>
              </a:path>
              <a:path w="6947366" h="434992" stroke="0" extrusionOk="0">
                <a:moveTo>
                  <a:pt x="0" y="0"/>
                </a:moveTo>
                <a:cubicBezTo>
                  <a:pt x="91054" y="-6691"/>
                  <a:pt x="203311" y="37306"/>
                  <a:pt x="370526" y="0"/>
                </a:cubicBezTo>
                <a:cubicBezTo>
                  <a:pt x="537741" y="-37306"/>
                  <a:pt x="602945" y="27605"/>
                  <a:pt x="741052" y="0"/>
                </a:cubicBezTo>
                <a:cubicBezTo>
                  <a:pt x="879159" y="-27605"/>
                  <a:pt x="1106401" y="39083"/>
                  <a:pt x="1250526" y="0"/>
                </a:cubicBezTo>
                <a:cubicBezTo>
                  <a:pt x="1394651" y="-39083"/>
                  <a:pt x="1508598" y="15445"/>
                  <a:pt x="1690526" y="0"/>
                </a:cubicBezTo>
                <a:cubicBezTo>
                  <a:pt x="1872454" y="-15445"/>
                  <a:pt x="2204031" y="59681"/>
                  <a:pt x="2338947" y="0"/>
                </a:cubicBezTo>
                <a:cubicBezTo>
                  <a:pt x="2473863" y="-59681"/>
                  <a:pt x="2564552" y="30353"/>
                  <a:pt x="2709473" y="0"/>
                </a:cubicBezTo>
                <a:cubicBezTo>
                  <a:pt x="2854394" y="-30353"/>
                  <a:pt x="3069690" y="29249"/>
                  <a:pt x="3218946" y="0"/>
                </a:cubicBezTo>
                <a:cubicBezTo>
                  <a:pt x="3368202" y="-29249"/>
                  <a:pt x="3763320" y="83496"/>
                  <a:pt x="3936841" y="0"/>
                </a:cubicBezTo>
                <a:cubicBezTo>
                  <a:pt x="4110363" y="-83496"/>
                  <a:pt x="4261327" y="37176"/>
                  <a:pt x="4376841" y="0"/>
                </a:cubicBezTo>
                <a:cubicBezTo>
                  <a:pt x="4492355" y="-37176"/>
                  <a:pt x="4733722" y="17958"/>
                  <a:pt x="5025261" y="0"/>
                </a:cubicBezTo>
                <a:cubicBezTo>
                  <a:pt x="5316800" y="-17958"/>
                  <a:pt x="5324309" y="66793"/>
                  <a:pt x="5604209" y="0"/>
                </a:cubicBezTo>
                <a:cubicBezTo>
                  <a:pt x="5884109" y="-66793"/>
                  <a:pt x="5827054" y="2354"/>
                  <a:pt x="5974735" y="0"/>
                </a:cubicBezTo>
                <a:cubicBezTo>
                  <a:pt x="6122416" y="-2354"/>
                  <a:pt x="6499782" y="34595"/>
                  <a:pt x="6947366" y="0"/>
                </a:cubicBezTo>
                <a:cubicBezTo>
                  <a:pt x="6968002" y="183380"/>
                  <a:pt x="6897656" y="308811"/>
                  <a:pt x="6947366" y="434992"/>
                </a:cubicBezTo>
                <a:cubicBezTo>
                  <a:pt x="6779923" y="476758"/>
                  <a:pt x="6509575" y="411495"/>
                  <a:pt x="6298945" y="434992"/>
                </a:cubicBezTo>
                <a:cubicBezTo>
                  <a:pt x="6088315" y="458489"/>
                  <a:pt x="5898013" y="391153"/>
                  <a:pt x="5789472" y="434992"/>
                </a:cubicBezTo>
                <a:cubicBezTo>
                  <a:pt x="5680931" y="478831"/>
                  <a:pt x="5545466" y="424545"/>
                  <a:pt x="5418945" y="434992"/>
                </a:cubicBezTo>
                <a:cubicBezTo>
                  <a:pt x="5292424" y="445439"/>
                  <a:pt x="5025409" y="404252"/>
                  <a:pt x="4909472" y="434992"/>
                </a:cubicBezTo>
                <a:cubicBezTo>
                  <a:pt x="4793535" y="465732"/>
                  <a:pt x="4529022" y="431328"/>
                  <a:pt x="4399998" y="434992"/>
                </a:cubicBezTo>
                <a:cubicBezTo>
                  <a:pt x="4270974" y="438656"/>
                  <a:pt x="3940481" y="385679"/>
                  <a:pt x="3751578" y="434992"/>
                </a:cubicBezTo>
                <a:cubicBezTo>
                  <a:pt x="3562675" y="484305"/>
                  <a:pt x="3401310" y="432430"/>
                  <a:pt x="3172630" y="434992"/>
                </a:cubicBezTo>
                <a:cubicBezTo>
                  <a:pt x="2943950" y="437554"/>
                  <a:pt x="2661801" y="386250"/>
                  <a:pt x="2454736" y="434992"/>
                </a:cubicBezTo>
                <a:cubicBezTo>
                  <a:pt x="2247671" y="483734"/>
                  <a:pt x="2029320" y="421494"/>
                  <a:pt x="1736842" y="434992"/>
                </a:cubicBezTo>
                <a:cubicBezTo>
                  <a:pt x="1444364" y="448490"/>
                  <a:pt x="1197474" y="433252"/>
                  <a:pt x="1018947" y="434992"/>
                </a:cubicBezTo>
                <a:cubicBezTo>
                  <a:pt x="840420" y="436732"/>
                  <a:pt x="716700" y="430485"/>
                  <a:pt x="578947" y="434992"/>
                </a:cubicBezTo>
                <a:cubicBezTo>
                  <a:pt x="441194" y="439499"/>
                  <a:pt x="235578" y="402274"/>
                  <a:pt x="0" y="434992"/>
                </a:cubicBezTo>
                <a:cubicBezTo>
                  <a:pt x="-43503" y="257724"/>
                  <a:pt x="39593" y="16401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048302887">
                  <a:custGeom>
                    <a:avLst/>
                    <a:gdLst>
                      <a:gd name="connsiteX0" fmla="*/ 0 w 2025788"/>
                      <a:gd name="connsiteY0" fmla="*/ 0 h 1215473"/>
                      <a:gd name="connsiteX1" fmla="*/ 2025788 w 2025788"/>
                      <a:gd name="connsiteY1" fmla="*/ 0 h 1215473"/>
                      <a:gd name="connsiteX2" fmla="*/ 2025788 w 2025788"/>
                      <a:gd name="connsiteY2" fmla="*/ 1215473 h 1215473"/>
                      <a:gd name="connsiteX3" fmla="*/ 0 w 2025788"/>
                      <a:gd name="connsiteY3" fmla="*/ 1215473 h 1215473"/>
                      <a:gd name="connsiteX4" fmla="*/ 0 w 2025788"/>
                      <a:gd name="connsiteY4" fmla="*/ 0 h 1215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25788" h="1215473">
                        <a:moveTo>
                          <a:pt x="0" y="0"/>
                        </a:moveTo>
                        <a:lnTo>
                          <a:pt x="2025788" y="0"/>
                        </a:lnTo>
                        <a:lnTo>
                          <a:pt x="2025788" y="1215473"/>
                        </a:lnTo>
                        <a:lnTo>
                          <a:pt x="0" y="121547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>
                <a:solidFill>
                  <a:schemeClr val="tx1"/>
                </a:solidFill>
                <a:latin typeface="Abadi MT Condensed Extra Bold" panose="020B0306030101010103" pitchFamily="34" charset="77"/>
              </a:rPr>
              <a:t>Automatic Depth profile chart saves effort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30486242-0508-7469-C487-EE9F5BB07101}"/>
              </a:ext>
            </a:extLst>
          </p:cNvPr>
          <p:cNvSpPr/>
          <p:nvPr/>
        </p:nvSpPr>
        <p:spPr>
          <a:xfrm>
            <a:off x="5142017" y="1638580"/>
            <a:ext cx="6901266" cy="416981"/>
          </a:xfrm>
          <a:custGeom>
            <a:avLst/>
            <a:gdLst>
              <a:gd name="csX0" fmla="*/ 0 w 6901266"/>
              <a:gd name="csY0" fmla="*/ 0 h 416981"/>
              <a:gd name="csX1" fmla="*/ 368068 w 6901266"/>
              <a:gd name="csY1" fmla="*/ 0 h 416981"/>
              <a:gd name="csX2" fmla="*/ 874160 w 6901266"/>
              <a:gd name="csY2" fmla="*/ 0 h 416981"/>
              <a:gd name="csX3" fmla="*/ 1311241 w 6901266"/>
              <a:gd name="csY3" fmla="*/ 0 h 416981"/>
              <a:gd name="csX4" fmla="*/ 2024371 w 6901266"/>
              <a:gd name="csY4" fmla="*/ 0 h 416981"/>
              <a:gd name="csX5" fmla="*/ 2392439 w 6901266"/>
              <a:gd name="csY5" fmla="*/ 0 h 416981"/>
              <a:gd name="csX6" fmla="*/ 3105570 w 6901266"/>
              <a:gd name="csY6" fmla="*/ 0 h 416981"/>
              <a:gd name="csX7" fmla="*/ 3611663 w 6901266"/>
              <a:gd name="csY7" fmla="*/ 0 h 416981"/>
              <a:gd name="csX8" fmla="*/ 4048743 w 6901266"/>
              <a:gd name="csY8" fmla="*/ 0 h 416981"/>
              <a:gd name="csX9" fmla="*/ 4554836 w 6901266"/>
              <a:gd name="csY9" fmla="*/ 0 h 416981"/>
              <a:gd name="csX10" fmla="*/ 4922903 w 6901266"/>
              <a:gd name="csY10" fmla="*/ 0 h 416981"/>
              <a:gd name="csX11" fmla="*/ 5498009 w 6901266"/>
              <a:gd name="csY11" fmla="*/ 0 h 416981"/>
              <a:gd name="csX12" fmla="*/ 6211139 w 6901266"/>
              <a:gd name="csY12" fmla="*/ 0 h 416981"/>
              <a:gd name="csX13" fmla="*/ 6901266 w 6901266"/>
              <a:gd name="csY13" fmla="*/ 0 h 416981"/>
              <a:gd name="csX14" fmla="*/ 6901266 w 6901266"/>
              <a:gd name="csY14" fmla="*/ 416981 h 416981"/>
              <a:gd name="csX15" fmla="*/ 6257148 w 6901266"/>
              <a:gd name="csY15" fmla="*/ 416981 h 416981"/>
              <a:gd name="csX16" fmla="*/ 5682042 w 6901266"/>
              <a:gd name="csY16" fmla="*/ 416981 h 416981"/>
              <a:gd name="csX17" fmla="*/ 5175950 w 6901266"/>
              <a:gd name="csY17" fmla="*/ 416981 h 416981"/>
              <a:gd name="csX18" fmla="*/ 4807882 w 6901266"/>
              <a:gd name="csY18" fmla="*/ 416981 h 416981"/>
              <a:gd name="csX19" fmla="*/ 4439814 w 6901266"/>
              <a:gd name="csY19" fmla="*/ 416981 h 416981"/>
              <a:gd name="csX20" fmla="*/ 3933722 w 6901266"/>
              <a:gd name="csY20" fmla="*/ 416981 h 416981"/>
              <a:gd name="csX21" fmla="*/ 3358616 w 6901266"/>
              <a:gd name="csY21" fmla="*/ 416981 h 416981"/>
              <a:gd name="csX22" fmla="*/ 2714498 w 6901266"/>
              <a:gd name="csY22" fmla="*/ 416981 h 416981"/>
              <a:gd name="csX23" fmla="*/ 2001367 w 6901266"/>
              <a:gd name="csY23" fmla="*/ 416981 h 416981"/>
              <a:gd name="csX24" fmla="*/ 1357249 w 6901266"/>
              <a:gd name="csY24" fmla="*/ 416981 h 416981"/>
              <a:gd name="csX25" fmla="*/ 713131 w 6901266"/>
              <a:gd name="csY25" fmla="*/ 416981 h 416981"/>
              <a:gd name="csX26" fmla="*/ 0 w 6901266"/>
              <a:gd name="csY26" fmla="*/ 416981 h 416981"/>
              <a:gd name="csX27" fmla="*/ 0 w 6901266"/>
              <a:gd name="csY27" fmla="*/ 0 h 41698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6901266" h="416981" fill="none" extrusionOk="0">
                <a:moveTo>
                  <a:pt x="0" y="0"/>
                </a:moveTo>
                <a:cubicBezTo>
                  <a:pt x="180833" y="-7999"/>
                  <a:pt x="291476" y="17843"/>
                  <a:pt x="368068" y="0"/>
                </a:cubicBezTo>
                <a:cubicBezTo>
                  <a:pt x="444660" y="-17843"/>
                  <a:pt x="650406" y="33833"/>
                  <a:pt x="874160" y="0"/>
                </a:cubicBezTo>
                <a:cubicBezTo>
                  <a:pt x="1097914" y="-33833"/>
                  <a:pt x="1127773" y="49073"/>
                  <a:pt x="1311241" y="0"/>
                </a:cubicBezTo>
                <a:cubicBezTo>
                  <a:pt x="1494709" y="-49073"/>
                  <a:pt x="1794957" y="21173"/>
                  <a:pt x="2024371" y="0"/>
                </a:cubicBezTo>
                <a:cubicBezTo>
                  <a:pt x="2253785" y="-21173"/>
                  <a:pt x="2275741" y="23999"/>
                  <a:pt x="2392439" y="0"/>
                </a:cubicBezTo>
                <a:cubicBezTo>
                  <a:pt x="2509137" y="-23999"/>
                  <a:pt x="2779903" y="25907"/>
                  <a:pt x="3105570" y="0"/>
                </a:cubicBezTo>
                <a:cubicBezTo>
                  <a:pt x="3431237" y="-25907"/>
                  <a:pt x="3431973" y="24017"/>
                  <a:pt x="3611663" y="0"/>
                </a:cubicBezTo>
                <a:cubicBezTo>
                  <a:pt x="3791353" y="-24017"/>
                  <a:pt x="3852874" y="45913"/>
                  <a:pt x="4048743" y="0"/>
                </a:cubicBezTo>
                <a:cubicBezTo>
                  <a:pt x="4244612" y="-45913"/>
                  <a:pt x="4341959" y="47263"/>
                  <a:pt x="4554836" y="0"/>
                </a:cubicBezTo>
                <a:cubicBezTo>
                  <a:pt x="4767713" y="-47263"/>
                  <a:pt x="4832142" y="5338"/>
                  <a:pt x="4922903" y="0"/>
                </a:cubicBezTo>
                <a:cubicBezTo>
                  <a:pt x="5013664" y="-5338"/>
                  <a:pt x="5326444" y="22774"/>
                  <a:pt x="5498009" y="0"/>
                </a:cubicBezTo>
                <a:cubicBezTo>
                  <a:pt x="5669574" y="-22774"/>
                  <a:pt x="5905500" y="50046"/>
                  <a:pt x="6211139" y="0"/>
                </a:cubicBezTo>
                <a:cubicBezTo>
                  <a:pt x="6516778" y="-50046"/>
                  <a:pt x="6678721" y="29988"/>
                  <a:pt x="6901266" y="0"/>
                </a:cubicBezTo>
                <a:cubicBezTo>
                  <a:pt x="6948151" y="195484"/>
                  <a:pt x="6862023" y="272304"/>
                  <a:pt x="6901266" y="416981"/>
                </a:cubicBezTo>
                <a:cubicBezTo>
                  <a:pt x="6746129" y="426028"/>
                  <a:pt x="6484003" y="385422"/>
                  <a:pt x="6257148" y="416981"/>
                </a:cubicBezTo>
                <a:cubicBezTo>
                  <a:pt x="6030293" y="448540"/>
                  <a:pt x="5804075" y="407896"/>
                  <a:pt x="5682042" y="416981"/>
                </a:cubicBezTo>
                <a:cubicBezTo>
                  <a:pt x="5560009" y="426066"/>
                  <a:pt x="5298275" y="376302"/>
                  <a:pt x="5175950" y="416981"/>
                </a:cubicBezTo>
                <a:cubicBezTo>
                  <a:pt x="5053625" y="457660"/>
                  <a:pt x="4976897" y="407545"/>
                  <a:pt x="4807882" y="416981"/>
                </a:cubicBezTo>
                <a:cubicBezTo>
                  <a:pt x="4638867" y="426417"/>
                  <a:pt x="4608748" y="395462"/>
                  <a:pt x="4439814" y="416981"/>
                </a:cubicBezTo>
                <a:cubicBezTo>
                  <a:pt x="4270880" y="438500"/>
                  <a:pt x="4133251" y="398149"/>
                  <a:pt x="3933722" y="416981"/>
                </a:cubicBezTo>
                <a:cubicBezTo>
                  <a:pt x="3734193" y="435813"/>
                  <a:pt x="3616421" y="394495"/>
                  <a:pt x="3358616" y="416981"/>
                </a:cubicBezTo>
                <a:cubicBezTo>
                  <a:pt x="3100811" y="439467"/>
                  <a:pt x="2971000" y="411755"/>
                  <a:pt x="2714498" y="416981"/>
                </a:cubicBezTo>
                <a:cubicBezTo>
                  <a:pt x="2457996" y="422207"/>
                  <a:pt x="2354468" y="349764"/>
                  <a:pt x="2001367" y="416981"/>
                </a:cubicBezTo>
                <a:cubicBezTo>
                  <a:pt x="1648266" y="484198"/>
                  <a:pt x="1508868" y="351463"/>
                  <a:pt x="1357249" y="416981"/>
                </a:cubicBezTo>
                <a:cubicBezTo>
                  <a:pt x="1205630" y="482499"/>
                  <a:pt x="852133" y="382638"/>
                  <a:pt x="713131" y="416981"/>
                </a:cubicBezTo>
                <a:cubicBezTo>
                  <a:pt x="574129" y="451324"/>
                  <a:pt x="291162" y="374536"/>
                  <a:pt x="0" y="416981"/>
                </a:cubicBezTo>
                <a:cubicBezTo>
                  <a:pt x="-33664" y="234799"/>
                  <a:pt x="38937" y="171832"/>
                  <a:pt x="0" y="0"/>
                </a:cubicBezTo>
                <a:close/>
              </a:path>
              <a:path w="6901266" h="416981" stroke="0" extrusionOk="0">
                <a:moveTo>
                  <a:pt x="0" y="0"/>
                </a:moveTo>
                <a:cubicBezTo>
                  <a:pt x="177660" y="-1829"/>
                  <a:pt x="283294" y="30487"/>
                  <a:pt x="437080" y="0"/>
                </a:cubicBezTo>
                <a:cubicBezTo>
                  <a:pt x="590866" y="-30487"/>
                  <a:pt x="950139" y="53118"/>
                  <a:pt x="1081198" y="0"/>
                </a:cubicBezTo>
                <a:cubicBezTo>
                  <a:pt x="1212257" y="-53118"/>
                  <a:pt x="1379837" y="22379"/>
                  <a:pt x="1587291" y="0"/>
                </a:cubicBezTo>
                <a:cubicBezTo>
                  <a:pt x="1794745" y="-22379"/>
                  <a:pt x="1968007" y="18604"/>
                  <a:pt x="2093384" y="0"/>
                </a:cubicBezTo>
                <a:cubicBezTo>
                  <a:pt x="2218761" y="-18604"/>
                  <a:pt x="2565987" y="27990"/>
                  <a:pt x="2806515" y="0"/>
                </a:cubicBezTo>
                <a:cubicBezTo>
                  <a:pt x="3047043" y="-27990"/>
                  <a:pt x="3035992" y="44540"/>
                  <a:pt x="3243595" y="0"/>
                </a:cubicBezTo>
                <a:cubicBezTo>
                  <a:pt x="3451198" y="-44540"/>
                  <a:pt x="3572131" y="45049"/>
                  <a:pt x="3680675" y="0"/>
                </a:cubicBezTo>
                <a:cubicBezTo>
                  <a:pt x="3789219" y="-45049"/>
                  <a:pt x="4032592" y="21991"/>
                  <a:pt x="4186768" y="0"/>
                </a:cubicBezTo>
                <a:cubicBezTo>
                  <a:pt x="4340944" y="-21991"/>
                  <a:pt x="4701129" y="46600"/>
                  <a:pt x="4899899" y="0"/>
                </a:cubicBezTo>
                <a:cubicBezTo>
                  <a:pt x="5098669" y="-46600"/>
                  <a:pt x="5152554" y="36618"/>
                  <a:pt x="5267966" y="0"/>
                </a:cubicBezTo>
                <a:cubicBezTo>
                  <a:pt x="5383378" y="-36618"/>
                  <a:pt x="5546986" y="28470"/>
                  <a:pt x="5774059" y="0"/>
                </a:cubicBezTo>
                <a:cubicBezTo>
                  <a:pt x="6001132" y="-28470"/>
                  <a:pt x="6051516" y="21200"/>
                  <a:pt x="6211139" y="0"/>
                </a:cubicBezTo>
                <a:cubicBezTo>
                  <a:pt x="6370762" y="-21200"/>
                  <a:pt x="6674720" y="22337"/>
                  <a:pt x="6901266" y="0"/>
                </a:cubicBezTo>
                <a:cubicBezTo>
                  <a:pt x="6914148" y="118907"/>
                  <a:pt x="6879778" y="239843"/>
                  <a:pt x="6901266" y="416981"/>
                </a:cubicBezTo>
                <a:cubicBezTo>
                  <a:pt x="6764104" y="456741"/>
                  <a:pt x="6644712" y="402700"/>
                  <a:pt x="6533198" y="416981"/>
                </a:cubicBezTo>
                <a:cubicBezTo>
                  <a:pt x="6421684" y="431262"/>
                  <a:pt x="6305741" y="365950"/>
                  <a:pt x="6096118" y="416981"/>
                </a:cubicBezTo>
                <a:cubicBezTo>
                  <a:pt x="5886495" y="468012"/>
                  <a:pt x="5768255" y="368974"/>
                  <a:pt x="5659038" y="416981"/>
                </a:cubicBezTo>
                <a:cubicBezTo>
                  <a:pt x="5549821" y="464988"/>
                  <a:pt x="5153959" y="354726"/>
                  <a:pt x="5014920" y="416981"/>
                </a:cubicBezTo>
                <a:cubicBezTo>
                  <a:pt x="4875881" y="479236"/>
                  <a:pt x="4646601" y="382892"/>
                  <a:pt x="4439814" y="416981"/>
                </a:cubicBezTo>
                <a:cubicBezTo>
                  <a:pt x="4233027" y="451070"/>
                  <a:pt x="4095335" y="384207"/>
                  <a:pt x="4002734" y="416981"/>
                </a:cubicBezTo>
                <a:cubicBezTo>
                  <a:pt x="3910133" y="449755"/>
                  <a:pt x="3566993" y="414320"/>
                  <a:pt x="3289603" y="416981"/>
                </a:cubicBezTo>
                <a:cubicBezTo>
                  <a:pt x="3012213" y="419642"/>
                  <a:pt x="3076338" y="404436"/>
                  <a:pt x="2921536" y="416981"/>
                </a:cubicBezTo>
                <a:cubicBezTo>
                  <a:pt x="2766734" y="429526"/>
                  <a:pt x="2412735" y="413711"/>
                  <a:pt x="2277418" y="416981"/>
                </a:cubicBezTo>
                <a:cubicBezTo>
                  <a:pt x="2142101" y="420251"/>
                  <a:pt x="1972470" y="405809"/>
                  <a:pt x="1840338" y="416981"/>
                </a:cubicBezTo>
                <a:cubicBezTo>
                  <a:pt x="1708206" y="428153"/>
                  <a:pt x="1467074" y="373183"/>
                  <a:pt x="1265232" y="416981"/>
                </a:cubicBezTo>
                <a:cubicBezTo>
                  <a:pt x="1063390" y="460779"/>
                  <a:pt x="917037" y="355649"/>
                  <a:pt x="690127" y="416981"/>
                </a:cubicBezTo>
                <a:cubicBezTo>
                  <a:pt x="463218" y="478313"/>
                  <a:pt x="150160" y="391587"/>
                  <a:pt x="0" y="416981"/>
                </a:cubicBezTo>
                <a:cubicBezTo>
                  <a:pt x="-29778" y="331551"/>
                  <a:pt x="36007" y="10910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159908479">
                  <a:custGeom>
                    <a:avLst/>
                    <a:gdLst>
                      <a:gd name="connsiteX0" fmla="*/ 0 w 2025788"/>
                      <a:gd name="connsiteY0" fmla="*/ 0 h 1215473"/>
                      <a:gd name="connsiteX1" fmla="*/ 2025788 w 2025788"/>
                      <a:gd name="connsiteY1" fmla="*/ 0 h 1215473"/>
                      <a:gd name="connsiteX2" fmla="*/ 2025788 w 2025788"/>
                      <a:gd name="connsiteY2" fmla="*/ 1215473 h 1215473"/>
                      <a:gd name="connsiteX3" fmla="*/ 0 w 2025788"/>
                      <a:gd name="connsiteY3" fmla="*/ 1215473 h 1215473"/>
                      <a:gd name="connsiteX4" fmla="*/ 0 w 2025788"/>
                      <a:gd name="connsiteY4" fmla="*/ 0 h 1215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25788" h="1215473">
                        <a:moveTo>
                          <a:pt x="0" y="0"/>
                        </a:moveTo>
                        <a:lnTo>
                          <a:pt x="2025788" y="0"/>
                        </a:lnTo>
                        <a:lnTo>
                          <a:pt x="2025788" y="1215473"/>
                        </a:lnTo>
                        <a:lnTo>
                          <a:pt x="0" y="121547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>
                <a:solidFill>
                  <a:schemeClr val="tx1"/>
                </a:solidFill>
                <a:latin typeface="Abadi MT Condensed Extra Bold" panose="020B0306030101010103" pitchFamily="34" charset="77"/>
              </a:rPr>
              <a:t>Fully autonomous RTK option (Without  CORS)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13BF0D84-4AB9-00B5-B6FB-4DCC4D7783CD}"/>
              </a:ext>
            </a:extLst>
          </p:cNvPr>
          <p:cNvSpPr/>
          <p:nvPr/>
        </p:nvSpPr>
        <p:spPr>
          <a:xfrm>
            <a:off x="5142017" y="2160539"/>
            <a:ext cx="6901266" cy="503273"/>
          </a:xfrm>
          <a:custGeom>
            <a:avLst/>
            <a:gdLst>
              <a:gd name="csX0" fmla="*/ 0 w 6901266"/>
              <a:gd name="csY0" fmla="*/ 0 h 503273"/>
              <a:gd name="csX1" fmla="*/ 713131 w 6901266"/>
              <a:gd name="csY1" fmla="*/ 0 h 503273"/>
              <a:gd name="csX2" fmla="*/ 1150211 w 6901266"/>
              <a:gd name="csY2" fmla="*/ 0 h 503273"/>
              <a:gd name="csX3" fmla="*/ 1518279 w 6901266"/>
              <a:gd name="csY3" fmla="*/ 0 h 503273"/>
              <a:gd name="csX4" fmla="*/ 2093384 w 6901266"/>
              <a:gd name="csY4" fmla="*/ 0 h 503273"/>
              <a:gd name="csX5" fmla="*/ 2806515 w 6901266"/>
              <a:gd name="csY5" fmla="*/ 0 h 503273"/>
              <a:gd name="csX6" fmla="*/ 3243595 w 6901266"/>
              <a:gd name="csY6" fmla="*/ 0 h 503273"/>
              <a:gd name="csX7" fmla="*/ 3749688 w 6901266"/>
              <a:gd name="csY7" fmla="*/ 0 h 503273"/>
              <a:gd name="csX8" fmla="*/ 4324793 w 6901266"/>
              <a:gd name="csY8" fmla="*/ 0 h 503273"/>
              <a:gd name="csX9" fmla="*/ 4761874 w 6901266"/>
              <a:gd name="csY9" fmla="*/ 0 h 503273"/>
              <a:gd name="csX10" fmla="*/ 5198954 w 6901266"/>
              <a:gd name="csY10" fmla="*/ 0 h 503273"/>
              <a:gd name="csX11" fmla="*/ 5636034 w 6901266"/>
              <a:gd name="csY11" fmla="*/ 0 h 503273"/>
              <a:gd name="csX12" fmla="*/ 6211139 w 6901266"/>
              <a:gd name="csY12" fmla="*/ 0 h 503273"/>
              <a:gd name="csX13" fmla="*/ 6901266 w 6901266"/>
              <a:gd name="csY13" fmla="*/ 0 h 503273"/>
              <a:gd name="csX14" fmla="*/ 6901266 w 6901266"/>
              <a:gd name="csY14" fmla="*/ 503273 h 503273"/>
              <a:gd name="csX15" fmla="*/ 6533198 w 6901266"/>
              <a:gd name="csY15" fmla="*/ 503273 h 503273"/>
              <a:gd name="csX16" fmla="*/ 6027106 w 6901266"/>
              <a:gd name="csY16" fmla="*/ 503273 h 503273"/>
              <a:gd name="csX17" fmla="*/ 5521013 w 6901266"/>
              <a:gd name="csY17" fmla="*/ 503273 h 503273"/>
              <a:gd name="csX18" fmla="*/ 5014920 w 6901266"/>
              <a:gd name="csY18" fmla="*/ 503273 h 503273"/>
              <a:gd name="csX19" fmla="*/ 4301789 w 6901266"/>
              <a:gd name="csY19" fmla="*/ 503273 h 503273"/>
              <a:gd name="csX20" fmla="*/ 3864709 w 6901266"/>
              <a:gd name="csY20" fmla="*/ 503273 h 503273"/>
              <a:gd name="csX21" fmla="*/ 3496641 w 6901266"/>
              <a:gd name="csY21" fmla="*/ 503273 h 503273"/>
              <a:gd name="csX22" fmla="*/ 2783511 w 6901266"/>
              <a:gd name="csY22" fmla="*/ 503273 h 503273"/>
              <a:gd name="csX23" fmla="*/ 2346430 w 6901266"/>
              <a:gd name="csY23" fmla="*/ 503273 h 503273"/>
              <a:gd name="csX24" fmla="*/ 1702312 w 6901266"/>
              <a:gd name="csY24" fmla="*/ 503273 h 503273"/>
              <a:gd name="csX25" fmla="*/ 1334245 w 6901266"/>
              <a:gd name="csY25" fmla="*/ 503273 h 503273"/>
              <a:gd name="csX26" fmla="*/ 897165 w 6901266"/>
              <a:gd name="csY26" fmla="*/ 503273 h 503273"/>
              <a:gd name="csX27" fmla="*/ 0 w 6901266"/>
              <a:gd name="csY27" fmla="*/ 503273 h 503273"/>
              <a:gd name="csX28" fmla="*/ 0 w 6901266"/>
              <a:gd name="csY28" fmla="*/ 0 h 50327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6901266" h="503273" fill="none" extrusionOk="0">
                <a:moveTo>
                  <a:pt x="0" y="0"/>
                </a:moveTo>
                <a:cubicBezTo>
                  <a:pt x="309492" y="-25047"/>
                  <a:pt x="501774" y="56138"/>
                  <a:pt x="713131" y="0"/>
                </a:cubicBezTo>
                <a:cubicBezTo>
                  <a:pt x="924488" y="-56138"/>
                  <a:pt x="1042165" y="31420"/>
                  <a:pt x="1150211" y="0"/>
                </a:cubicBezTo>
                <a:cubicBezTo>
                  <a:pt x="1258257" y="-31420"/>
                  <a:pt x="1343667" y="16298"/>
                  <a:pt x="1518279" y="0"/>
                </a:cubicBezTo>
                <a:cubicBezTo>
                  <a:pt x="1692891" y="-16298"/>
                  <a:pt x="1840729" y="29890"/>
                  <a:pt x="2093384" y="0"/>
                </a:cubicBezTo>
                <a:cubicBezTo>
                  <a:pt x="2346039" y="-29890"/>
                  <a:pt x="2478597" y="54685"/>
                  <a:pt x="2806515" y="0"/>
                </a:cubicBezTo>
                <a:cubicBezTo>
                  <a:pt x="3134433" y="-54685"/>
                  <a:pt x="3144436" y="13955"/>
                  <a:pt x="3243595" y="0"/>
                </a:cubicBezTo>
                <a:cubicBezTo>
                  <a:pt x="3342754" y="-13955"/>
                  <a:pt x="3504797" y="44314"/>
                  <a:pt x="3749688" y="0"/>
                </a:cubicBezTo>
                <a:cubicBezTo>
                  <a:pt x="3994579" y="-44314"/>
                  <a:pt x="4124351" y="52471"/>
                  <a:pt x="4324793" y="0"/>
                </a:cubicBezTo>
                <a:cubicBezTo>
                  <a:pt x="4525236" y="-52471"/>
                  <a:pt x="4580066" y="51613"/>
                  <a:pt x="4761874" y="0"/>
                </a:cubicBezTo>
                <a:cubicBezTo>
                  <a:pt x="4943682" y="-51613"/>
                  <a:pt x="5088859" y="1403"/>
                  <a:pt x="5198954" y="0"/>
                </a:cubicBezTo>
                <a:cubicBezTo>
                  <a:pt x="5309049" y="-1403"/>
                  <a:pt x="5527833" y="9680"/>
                  <a:pt x="5636034" y="0"/>
                </a:cubicBezTo>
                <a:cubicBezTo>
                  <a:pt x="5744235" y="-9680"/>
                  <a:pt x="5934181" y="49346"/>
                  <a:pt x="6211139" y="0"/>
                </a:cubicBezTo>
                <a:cubicBezTo>
                  <a:pt x="6488098" y="-49346"/>
                  <a:pt x="6641367" y="25203"/>
                  <a:pt x="6901266" y="0"/>
                </a:cubicBezTo>
                <a:cubicBezTo>
                  <a:pt x="6954018" y="206390"/>
                  <a:pt x="6855215" y="272206"/>
                  <a:pt x="6901266" y="503273"/>
                </a:cubicBezTo>
                <a:cubicBezTo>
                  <a:pt x="6744316" y="524457"/>
                  <a:pt x="6681194" y="494557"/>
                  <a:pt x="6533198" y="503273"/>
                </a:cubicBezTo>
                <a:cubicBezTo>
                  <a:pt x="6385202" y="511989"/>
                  <a:pt x="6179383" y="468560"/>
                  <a:pt x="6027106" y="503273"/>
                </a:cubicBezTo>
                <a:cubicBezTo>
                  <a:pt x="5874829" y="537986"/>
                  <a:pt x="5728733" y="486901"/>
                  <a:pt x="5521013" y="503273"/>
                </a:cubicBezTo>
                <a:cubicBezTo>
                  <a:pt x="5313293" y="519645"/>
                  <a:pt x="5139283" y="474600"/>
                  <a:pt x="5014920" y="503273"/>
                </a:cubicBezTo>
                <a:cubicBezTo>
                  <a:pt x="4890557" y="531946"/>
                  <a:pt x="4446199" y="427411"/>
                  <a:pt x="4301789" y="503273"/>
                </a:cubicBezTo>
                <a:cubicBezTo>
                  <a:pt x="4157379" y="579135"/>
                  <a:pt x="4072450" y="469908"/>
                  <a:pt x="3864709" y="503273"/>
                </a:cubicBezTo>
                <a:cubicBezTo>
                  <a:pt x="3656968" y="536638"/>
                  <a:pt x="3635301" y="465334"/>
                  <a:pt x="3496641" y="503273"/>
                </a:cubicBezTo>
                <a:cubicBezTo>
                  <a:pt x="3357981" y="541212"/>
                  <a:pt x="3041738" y="490885"/>
                  <a:pt x="2783511" y="503273"/>
                </a:cubicBezTo>
                <a:cubicBezTo>
                  <a:pt x="2525284" y="515661"/>
                  <a:pt x="2560077" y="499585"/>
                  <a:pt x="2346430" y="503273"/>
                </a:cubicBezTo>
                <a:cubicBezTo>
                  <a:pt x="2132783" y="506961"/>
                  <a:pt x="1871867" y="453676"/>
                  <a:pt x="1702312" y="503273"/>
                </a:cubicBezTo>
                <a:cubicBezTo>
                  <a:pt x="1532757" y="552870"/>
                  <a:pt x="1408352" y="501985"/>
                  <a:pt x="1334245" y="503273"/>
                </a:cubicBezTo>
                <a:cubicBezTo>
                  <a:pt x="1260138" y="504561"/>
                  <a:pt x="1030807" y="470715"/>
                  <a:pt x="897165" y="503273"/>
                </a:cubicBezTo>
                <a:cubicBezTo>
                  <a:pt x="763523" y="535831"/>
                  <a:pt x="378302" y="498657"/>
                  <a:pt x="0" y="503273"/>
                </a:cubicBezTo>
                <a:cubicBezTo>
                  <a:pt x="-38634" y="328948"/>
                  <a:pt x="42241" y="201351"/>
                  <a:pt x="0" y="0"/>
                </a:cubicBezTo>
                <a:close/>
              </a:path>
              <a:path w="6901266" h="503273" stroke="0" extrusionOk="0">
                <a:moveTo>
                  <a:pt x="0" y="0"/>
                </a:moveTo>
                <a:cubicBezTo>
                  <a:pt x="266711" y="-60033"/>
                  <a:pt x="341545" y="30442"/>
                  <a:pt x="575106" y="0"/>
                </a:cubicBezTo>
                <a:cubicBezTo>
                  <a:pt x="808667" y="-30442"/>
                  <a:pt x="831424" y="14996"/>
                  <a:pt x="943173" y="0"/>
                </a:cubicBezTo>
                <a:cubicBezTo>
                  <a:pt x="1054922" y="-14996"/>
                  <a:pt x="1229033" y="47134"/>
                  <a:pt x="1380253" y="0"/>
                </a:cubicBezTo>
                <a:cubicBezTo>
                  <a:pt x="1531473" y="-47134"/>
                  <a:pt x="1715940" y="43591"/>
                  <a:pt x="1886346" y="0"/>
                </a:cubicBezTo>
                <a:cubicBezTo>
                  <a:pt x="2056752" y="-43591"/>
                  <a:pt x="2104307" y="36469"/>
                  <a:pt x="2254414" y="0"/>
                </a:cubicBezTo>
                <a:cubicBezTo>
                  <a:pt x="2404521" y="-36469"/>
                  <a:pt x="2664958" y="40541"/>
                  <a:pt x="2967544" y="0"/>
                </a:cubicBezTo>
                <a:cubicBezTo>
                  <a:pt x="3270130" y="-40541"/>
                  <a:pt x="3268078" y="7387"/>
                  <a:pt x="3473637" y="0"/>
                </a:cubicBezTo>
                <a:cubicBezTo>
                  <a:pt x="3679196" y="-7387"/>
                  <a:pt x="3930312" y="5505"/>
                  <a:pt x="4186768" y="0"/>
                </a:cubicBezTo>
                <a:cubicBezTo>
                  <a:pt x="4443224" y="-5505"/>
                  <a:pt x="4572900" y="42621"/>
                  <a:pt x="4761874" y="0"/>
                </a:cubicBezTo>
                <a:cubicBezTo>
                  <a:pt x="4950848" y="-42621"/>
                  <a:pt x="5189085" y="1425"/>
                  <a:pt x="5405992" y="0"/>
                </a:cubicBezTo>
                <a:cubicBezTo>
                  <a:pt x="5622899" y="-1425"/>
                  <a:pt x="5748464" y="45789"/>
                  <a:pt x="5843072" y="0"/>
                </a:cubicBezTo>
                <a:cubicBezTo>
                  <a:pt x="5937680" y="-45789"/>
                  <a:pt x="6031928" y="9247"/>
                  <a:pt x="6211139" y="0"/>
                </a:cubicBezTo>
                <a:cubicBezTo>
                  <a:pt x="6390350" y="-9247"/>
                  <a:pt x="6689094" y="53801"/>
                  <a:pt x="6901266" y="0"/>
                </a:cubicBezTo>
                <a:cubicBezTo>
                  <a:pt x="6940137" y="211929"/>
                  <a:pt x="6869606" y="292649"/>
                  <a:pt x="6901266" y="503273"/>
                </a:cubicBezTo>
                <a:cubicBezTo>
                  <a:pt x="6749568" y="553745"/>
                  <a:pt x="6587530" y="485886"/>
                  <a:pt x="6395173" y="503273"/>
                </a:cubicBezTo>
                <a:cubicBezTo>
                  <a:pt x="6202816" y="520660"/>
                  <a:pt x="5864846" y="489355"/>
                  <a:pt x="5682042" y="503273"/>
                </a:cubicBezTo>
                <a:cubicBezTo>
                  <a:pt x="5499238" y="517191"/>
                  <a:pt x="5439180" y="486954"/>
                  <a:pt x="5313975" y="503273"/>
                </a:cubicBezTo>
                <a:cubicBezTo>
                  <a:pt x="5188770" y="519592"/>
                  <a:pt x="5034765" y="491756"/>
                  <a:pt x="4945907" y="503273"/>
                </a:cubicBezTo>
                <a:cubicBezTo>
                  <a:pt x="4857049" y="514790"/>
                  <a:pt x="4678027" y="479202"/>
                  <a:pt x="4577840" y="503273"/>
                </a:cubicBezTo>
                <a:cubicBezTo>
                  <a:pt x="4477653" y="527344"/>
                  <a:pt x="4352433" y="467374"/>
                  <a:pt x="4209772" y="503273"/>
                </a:cubicBezTo>
                <a:cubicBezTo>
                  <a:pt x="4067111" y="539172"/>
                  <a:pt x="3742937" y="495737"/>
                  <a:pt x="3565654" y="503273"/>
                </a:cubicBezTo>
                <a:cubicBezTo>
                  <a:pt x="3388371" y="510809"/>
                  <a:pt x="3147895" y="500363"/>
                  <a:pt x="2921536" y="503273"/>
                </a:cubicBezTo>
                <a:cubicBezTo>
                  <a:pt x="2695177" y="506183"/>
                  <a:pt x="2459454" y="467550"/>
                  <a:pt x="2208405" y="503273"/>
                </a:cubicBezTo>
                <a:cubicBezTo>
                  <a:pt x="1957356" y="538996"/>
                  <a:pt x="2010899" y="471467"/>
                  <a:pt x="1840338" y="503273"/>
                </a:cubicBezTo>
                <a:cubicBezTo>
                  <a:pt x="1669777" y="535079"/>
                  <a:pt x="1338583" y="447589"/>
                  <a:pt x="1196219" y="503273"/>
                </a:cubicBezTo>
                <a:cubicBezTo>
                  <a:pt x="1053855" y="558957"/>
                  <a:pt x="888178" y="492076"/>
                  <a:pt x="690127" y="503273"/>
                </a:cubicBezTo>
                <a:cubicBezTo>
                  <a:pt x="492076" y="514470"/>
                  <a:pt x="188302" y="496048"/>
                  <a:pt x="0" y="503273"/>
                </a:cubicBezTo>
                <a:cubicBezTo>
                  <a:pt x="-16083" y="269644"/>
                  <a:pt x="12392" y="22141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52659698">
                  <a:custGeom>
                    <a:avLst/>
                    <a:gdLst>
                      <a:gd name="connsiteX0" fmla="*/ 0 w 2025788"/>
                      <a:gd name="connsiteY0" fmla="*/ 0 h 1215473"/>
                      <a:gd name="connsiteX1" fmla="*/ 2025788 w 2025788"/>
                      <a:gd name="connsiteY1" fmla="*/ 0 h 1215473"/>
                      <a:gd name="connsiteX2" fmla="*/ 2025788 w 2025788"/>
                      <a:gd name="connsiteY2" fmla="*/ 1215473 h 1215473"/>
                      <a:gd name="connsiteX3" fmla="*/ 0 w 2025788"/>
                      <a:gd name="connsiteY3" fmla="*/ 1215473 h 1215473"/>
                      <a:gd name="connsiteX4" fmla="*/ 0 w 2025788"/>
                      <a:gd name="connsiteY4" fmla="*/ 0 h 1215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25788" h="1215473">
                        <a:moveTo>
                          <a:pt x="0" y="0"/>
                        </a:moveTo>
                        <a:lnTo>
                          <a:pt x="2025788" y="0"/>
                        </a:lnTo>
                        <a:lnTo>
                          <a:pt x="2025788" y="1215473"/>
                        </a:lnTo>
                        <a:lnTo>
                          <a:pt x="0" y="121547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>
                <a:solidFill>
                  <a:schemeClr val="tx1"/>
                </a:solidFill>
                <a:latin typeface="Abadi MT Condensed Extra Bold" panose="020B0306030101010103" pitchFamily="34" charset="77"/>
              </a:rPr>
              <a:t>Ready integration to Data lake for NOC</a:t>
            </a:r>
            <a:endParaRPr lang="hi-IN" b="1" kern="1200" dirty="0">
              <a:solidFill>
                <a:schemeClr val="tx1"/>
              </a:solidFill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67882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642B5-1B2F-9F9B-53B6-BB7AE8BC9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4" y="63240"/>
            <a:ext cx="9416470" cy="374074"/>
          </a:xfrm>
        </p:spPr>
        <p:txBody>
          <a:bodyPr>
            <a:normAutofit fontScale="90000"/>
          </a:bodyPr>
          <a:lstStyle/>
          <a:p>
            <a:r>
              <a:rPr lang="en-US" dirty="0"/>
              <a:t>Controlling PIA – IE – BSNL interactions</a:t>
            </a:r>
            <a:endParaRPr lang="hi-IN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4ABC51-671D-688B-8367-0954AB2082B1}"/>
              </a:ext>
            </a:extLst>
          </p:cNvPr>
          <p:cNvGrpSpPr/>
          <p:nvPr/>
        </p:nvGrpSpPr>
        <p:grpSpPr>
          <a:xfrm>
            <a:off x="258412" y="651237"/>
            <a:ext cx="11725975" cy="2887831"/>
            <a:chOff x="258412" y="1023769"/>
            <a:chExt cx="11725975" cy="481046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059F6A8-6C5B-94B8-558C-C28647ED053E}"/>
                </a:ext>
              </a:extLst>
            </p:cNvPr>
            <p:cNvSpPr/>
            <p:nvPr/>
          </p:nvSpPr>
          <p:spPr>
            <a:xfrm>
              <a:off x="258412" y="1023769"/>
              <a:ext cx="2652935" cy="703940"/>
            </a:xfrm>
            <a:custGeom>
              <a:avLst/>
              <a:gdLst>
                <a:gd name="connsiteX0" fmla="*/ 0 w 2652935"/>
                <a:gd name="connsiteY0" fmla="*/ 0 h 703940"/>
                <a:gd name="connsiteX1" fmla="*/ 2652935 w 2652935"/>
                <a:gd name="connsiteY1" fmla="*/ 0 h 703940"/>
                <a:gd name="connsiteX2" fmla="*/ 2652935 w 2652935"/>
                <a:gd name="connsiteY2" fmla="*/ 703940 h 703940"/>
                <a:gd name="connsiteX3" fmla="*/ 0 w 2652935"/>
                <a:gd name="connsiteY3" fmla="*/ 703940 h 703940"/>
                <a:gd name="connsiteX4" fmla="*/ 0 w 2652935"/>
                <a:gd name="connsiteY4" fmla="*/ 0 h 70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935" h="703940">
                  <a:moveTo>
                    <a:pt x="0" y="0"/>
                  </a:moveTo>
                  <a:lnTo>
                    <a:pt x="2652935" y="0"/>
                  </a:lnTo>
                  <a:lnTo>
                    <a:pt x="2652935" y="703940"/>
                  </a:lnTo>
                  <a:lnTo>
                    <a:pt x="0" y="7039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Courier New" panose="02070309020205020404" pitchFamily="49" charset="0"/>
                <a:buNone/>
              </a:pPr>
              <a:r>
                <a:rPr lang="en-IN" sz="1600" kern="1200" dirty="0"/>
                <a:t>Formal Documentation</a:t>
              </a:r>
              <a:r>
                <a:rPr lang="hi-IN" sz="1600" kern="1200" dirty="0"/>
                <a:t> </a:t>
              </a:r>
              <a:r>
                <a:rPr lang="en-IN" sz="1600" kern="1200" dirty="0"/>
                <a:t>&amp;</a:t>
              </a:r>
              <a:r>
                <a:rPr lang="hi-IN" sz="1600" kern="1200" dirty="0"/>
                <a:t> </a:t>
              </a:r>
              <a:r>
                <a:rPr lang="en-IN" sz="1600" kern="1200" dirty="0"/>
                <a:t>Reporting</a:t>
              </a:r>
              <a:endParaRPr lang="en-GB" sz="1600" kern="120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BFFED9A-4627-0F4B-B480-69FEFE696DEE}"/>
                </a:ext>
              </a:extLst>
            </p:cNvPr>
            <p:cNvSpPr/>
            <p:nvPr/>
          </p:nvSpPr>
          <p:spPr>
            <a:xfrm>
              <a:off x="258412" y="1727710"/>
              <a:ext cx="2652935" cy="4106519"/>
            </a:xfrm>
            <a:custGeom>
              <a:avLst/>
              <a:gdLst>
                <a:gd name="connsiteX0" fmla="*/ 0 w 2652935"/>
                <a:gd name="connsiteY0" fmla="*/ 0 h 4106520"/>
                <a:gd name="connsiteX1" fmla="*/ 2652935 w 2652935"/>
                <a:gd name="connsiteY1" fmla="*/ 0 h 4106520"/>
                <a:gd name="connsiteX2" fmla="*/ 2652935 w 2652935"/>
                <a:gd name="connsiteY2" fmla="*/ 4106520 h 4106520"/>
                <a:gd name="connsiteX3" fmla="*/ 0 w 2652935"/>
                <a:gd name="connsiteY3" fmla="*/ 4106520 h 4106520"/>
                <a:gd name="connsiteX4" fmla="*/ 0 w 2652935"/>
                <a:gd name="connsiteY4" fmla="*/ 0 h 4106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935" h="4106520">
                  <a:moveTo>
                    <a:pt x="0" y="0"/>
                  </a:moveTo>
                  <a:lnTo>
                    <a:pt x="2652935" y="0"/>
                  </a:lnTo>
                  <a:lnTo>
                    <a:pt x="2652935" y="4106520"/>
                  </a:lnTo>
                  <a:lnTo>
                    <a:pt x="0" y="410652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678" tIns="90678" rIns="120904" bIns="136017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"/>
              </a:pPr>
              <a:r>
                <a:rPr lang="en-IN" sz="1400" kern="1200" dirty="0"/>
                <a:t>Project communications- design validation, test reports, quality compliance, milestones </a:t>
              </a:r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"/>
              </a:pPr>
              <a:r>
                <a:rPr lang="en-IN" sz="1400" kern="1200" dirty="0"/>
                <a:t>PIA  submits progress reports, measurement books evidence including geo-tagged photos/video to  BSNL and IE for Inspection,</a:t>
              </a:r>
              <a:r>
                <a:rPr lang="en-US" sz="1400" kern="1200" dirty="0"/>
                <a:t> AT</a:t>
              </a:r>
              <a:r>
                <a:rPr lang="en-IN" sz="1400" kern="1200" dirty="0"/>
                <a:t>, punch lists, defect notes and certifications for PIA / BSNL</a:t>
              </a: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EA4EDF3-13CE-F7CF-9636-599E331B395A}"/>
                </a:ext>
              </a:extLst>
            </p:cNvPr>
            <p:cNvSpPr/>
            <p:nvPr/>
          </p:nvSpPr>
          <p:spPr>
            <a:xfrm>
              <a:off x="3282758" y="1023769"/>
              <a:ext cx="2652935" cy="703940"/>
            </a:xfrm>
            <a:custGeom>
              <a:avLst/>
              <a:gdLst>
                <a:gd name="connsiteX0" fmla="*/ 0 w 2652935"/>
                <a:gd name="connsiteY0" fmla="*/ 0 h 703940"/>
                <a:gd name="connsiteX1" fmla="*/ 2652935 w 2652935"/>
                <a:gd name="connsiteY1" fmla="*/ 0 h 703940"/>
                <a:gd name="connsiteX2" fmla="*/ 2652935 w 2652935"/>
                <a:gd name="connsiteY2" fmla="*/ 703940 h 703940"/>
                <a:gd name="connsiteX3" fmla="*/ 0 w 2652935"/>
                <a:gd name="connsiteY3" fmla="*/ 703940 h 703940"/>
                <a:gd name="connsiteX4" fmla="*/ 0 w 2652935"/>
                <a:gd name="connsiteY4" fmla="*/ 0 h 70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935" h="703940">
                  <a:moveTo>
                    <a:pt x="0" y="0"/>
                  </a:moveTo>
                  <a:lnTo>
                    <a:pt x="2652935" y="0"/>
                  </a:lnTo>
                  <a:lnTo>
                    <a:pt x="2652935" y="703940"/>
                  </a:lnTo>
                  <a:lnTo>
                    <a:pt x="0" y="7039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-4050717"/>
                <a:satOff val="-275"/>
                <a:lumOff val="654"/>
                <a:alphaOff val="0"/>
              </a:schemeClr>
            </a:lnRef>
            <a:fillRef idx="1">
              <a:schemeClr val="accent5">
                <a:hueOff val="-4050717"/>
                <a:satOff val="-275"/>
                <a:lumOff val="654"/>
                <a:alphaOff val="0"/>
              </a:schemeClr>
            </a:fillRef>
            <a:effectRef idx="0">
              <a:schemeClr val="accent5">
                <a:hueOff val="-4050717"/>
                <a:satOff val="-275"/>
                <a:lumOff val="65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1600" kern="1200" dirty="0"/>
                <a:t>Design, Survey, and Planning Stage: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5DF5C2-8AE6-F559-7ADA-1FBC22BA3C6F}"/>
                </a:ext>
              </a:extLst>
            </p:cNvPr>
            <p:cNvSpPr/>
            <p:nvPr/>
          </p:nvSpPr>
          <p:spPr>
            <a:xfrm>
              <a:off x="3282758" y="1727709"/>
              <a:ext cx="2652935" cy="4106520"/>
            </a:xfrm>
            <a:custGeom>
              <a:avLst/>
              <a:gdLst>
                <a:gd name="connsiteX0" fmla="*/ 0 w 2652935"/>
                <a:gd name="connsiteY0" fmla="*/ 0 h 4106520"/>
                <a:gd name="connsiteX1" fmla="*/ 2652935 w 2652935"/>
                <a:gd name="connsiteY1" fmla="*/ 0 h 4106520"/>
                <a:gd name="connsiteX2" fmla="*/ 2652935 w 2652935"/>
                <a:gd name="connsiteY2" fmla="*/ 4106520 h 4106520"/>
                <a:gd name="connsiteX3" fmla="*/ 0 w 2652935"/>
                <a:gd name="connsiteY3" fmla="*/ 4106520 h 4106520"/>
                <a:gd name="connsiteX4" fmla="*/ 0 w 2652935"/>
                <a:gd name="connsiteY4" fmla="*/ 0 h 4106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935" h="4106520">
                  <a:moveTo>
                    <a:pt x="0" y="0"/>
                  </a:moveTo>
                  <a:lnTo>
                    <a:pt x="2652935" y="0"/>
                  </a:lnTo>
                  <a:lnTo>
                    <a:pt x="2652935" y="4106520"/>
                  </a:lnTo>
                  <a:lnTo>
                    <a:pt x="0" y="410652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-3981555"/>
                <a:satOff val="889"/>
                <a:lumOff val="134"/>
                <a:alphaOff val="0"/>
              </a:schemeClr>
            </a:lnRef>
            <a:fillRef idx="1">
              <a:schemeClr val="accent5">
                <a:tint val="40000"/>
                <a:alpha val="90000"/>
                <a:hueOff val="-3981555"/>
                <a:satOff val="889"/>
                <a:lumOff val="134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3981555"/>
                <a:satOff val="889"/>
                <a:lumOff val="134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678" tIns="90678" rIns="120904" bIns="136017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"/>
              </a:pPr>
              <a:r>
                <a:rPr lang="en-IN" sz="1400" kern="1200" dirty="0"/>
                <a:t>PIA submits survey reports, network</a:t>
              </a:r>
              <a:r>
                <a:rPr lang="hi-IN" sz="1400" kern="1200" dirty="0"/>
                <a:t> </a:t>
              </a:r>
              <a:r>
                <a:rPr lang="en-IN" sz="1400" kern="1200" dirty="0"/>
                <a:t>design, </a:t>
              </a:r>
              <a:r>
                <a:rPr lang="en-IN" sz="1400" kern="1200" dirty="0" err="1"/>
                <a:t>BoQ</a:t>
              </a:r>
              <a:r>
                <a:rPr lang="en-IN" sz="1400" kern="1200" dirty="0"/>
                <a:t> with supporting data</a:t>
              </a:r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"/>
              </a:pPr>
              <a:r>
                <a:rPr lang="en-IN" sz="1400" kern="1200" dirty="0"/>
                <a:t>IE reviews, provides comments/approvals with necessary modifications as a gate for BSNL to grant final site/block/ring approval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FB647A9-373F-7AD9-30CF-CD62328830E3}"/>
                </a:ext>
              </a:extLst>
            </p:cNvPr>
            <p:cNvSpPr/>
            <p:nvPr/>
          </p:nvSpPr>
          <p:spPr>
            <a:xfrm>
              <a:off x="6307105" y="1023769"/>
              <a:ext cx="2652935" cy="703940"/>
            </a:xfrm>
            <a:custGeom>
              <a:avLst/>
              <a:gdLst>
                <a:gd name="connsiteX0" fmla="*/ 0 w 2652935"/>
                <a:gd name="connsiteY0" fmla="*/ 0 h 703940"/>
                <a:gd name="connsiteX1" fmla="*/ 2652935 w 2652935"/>
                <a:gd name="connsiteY1" fmla="*/ 0 h 703940"/>
                <a:gd name="connsiteX2" fmla="*/ 2652935 w 2652935"/>
                <a:gd name="connsiteY2" fmla="*/ 703940 h 703940"/>
                <a:gd name="connsiteX3" fmla="*/ 0 w 2652935"/>
                <a:gd name="connsiteY3" fmla="*/ 703940 h 703940"/>
                <a:gd name="connsiteX4" fmla="*/ 0 w 2652935"/>
                <a:gd name="connsiteY4" fmla="*/ 0 h 70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935" h="703940">
                  <a:moveTo>
                    <a:pt x="0" y="0"/>
                  </a:moveTo>
                  <a:lnTo>
                    <a:pt x="2652935" y="0"/>
                  </a:lnTo>
                  <a:lnTo>
                    <a:pt x="2652935" y="703940"/>
                  </a:lnTo>
                  <a:lnTo>
                    <a:pt x="0" y="7039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-8101434"/>
                <a:satOff val="-551"/>
                <a:lumOff val="1307"/>
                <a:alphaOff val="0"/>
              </a:schemeClr>
            </a:lnRef>
            <a:fillRef idx="1">
              <a:schemeClr val="accent5">
                <a:hueOff val="-8101434"/>
                <a:satOff val="-551"/>
                <a:lumOff val="1307"/>
                <a:alphaOff val="0"/>
              </a:schemeClr>
            </a:fillRef>
            <a:effectRef idx="0">
              <a:schemeClr val="accent5">
                <a:hueOff val="-8101434"/>
                <a:satOff val="-551"/>
                <a:lumOff val="130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Courier New" panose="02070309020205020404" pitchFamily="49" charset="0"/>
                <a:buNone/>
              </a:pPr>
              <a:r>
                <a:rPr lang="en-IN" sz="1600" kern="1200" dirty="0"/>
                <a:t>Material and Site Inspection: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AA48049-EC74-272B-9C5E-98722DC9EFA7}"/>
                </a:ext>
              </a:extLst>
            </p:cNvPr>
            <p:cNvSpPr/>
            <p:nvPr/>
          </p:nvSpPr>
          <p:spPr>
            <a:xfrm>
              <a:off x="6307105" y="1727709"/>
              <a:ext cx="2652935" cy="4106520"/>
            </a:xfrm>
            <a:custGeom>
              <a:avLst/>
              <a:gdLst>
                <a:gd name="connsiteX0" fmla="*/ 0 w 2652935"/>
                <a:gd name="connsiteY0" fmla="*/ 0 h 4106520"/>
                <a:gd name="connsiteX1" fmla="*/ 2652935 w 2652935"/>
                <a:gd name="connsiteY1" fmla="*/ 0 h 4106520"/>
                <a:gd name="connsiteX2" fmla="*/ 2652935 w 2652935"/>
                <a:gd name="connsiteY2" fmla="*/ 4106520 h 4106520"/>
                <a:gd name="connsiteX3" fmla="*/ 0 w 2652935"/>
                <a:gd name="connsiteY3" fmla="*/ 4106520 h 4106520"/>
                <a:gd name="connsiteX4" fmla="*/ 0 w 2652935"/>
                <a:gd name="connsiteY4" fmla="*/ 0 h 4106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935" h="4106520">
                  <a:moveTo>
                    <a:pt x="0" y="0"/>
                  </a:moveTo>
                  <a:lnTo>
                    <a:pt x="2652935" y="0"/>
                  </a:lnTo>
                  <a:lnTo>
                    <a:pt x="2652935" y="4106520"/>
                  </a:lnTo>
                  <a:lnTo>
                    <a:pt x="0" y="410652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-7963110"/>
                <a:satOff val="1778"/>
                <a:lumOff val="267"/>
                <a:alphaOff val="0"/>
              </a:schemeClr>
            </a:lnRef>
            <a:fillRef idx="1">
              <a:schemeClr val="accent5">
                <a:tint val="40000"/>
                <a:alpha val="90000"/>
                <a:hueOff val="-7963110"/>
                <a:satOff val="1778"/>
                <a:lumOff val="267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7963110"/>
                <a:satOff val="1778"/>
                <a:lumOff val="26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678" tIns="90678" rIns="120904" bIns="136017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"/>
              </a:pPr>
              <a:r>
                <a:rPr lang="en-IN" sz="1400" kern="1200" dirty="0"/>
                <a:t>PIA notifies IE of readiness for periodic</a:t>
              </a:r>
              <a:r>
                <a:rPr lang="hi-IN" sz="1400" kern="1200" dirty="0"/>
                <a:t> </a:t>
              </a:r>
              <a:r>
                <a:rPr lang="en-IN" sz="1400" kern="1200" dirty="0"/>
                <a:t>or milestone site inspections, including material inspection, installation, or</a:t>
              </a:r>
              <a:r>
                <a:rPr lang="hi-IN" sz="1400" kern="1200" dirty="0"/>
                <a:t> </a:t>
              </a:r>
              <a:r>
                <a:rPr lang="en-IN" sz="1400" kern="1200" dirty="0"/>
                <a:t>test events</a:t>
              </a:r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"/>
              </a:pPr>
              <a:r>
                <a:rPr lang="en-IN" sz="1400" kern="1200" dirty="0"/>
                <a:t>IE schedules inspections / documents findings reporting deviations or non-conformities are formally reported</a:t>
              </a: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D65D557-AD89-BEC5-1A9F-2207316A36F6}"/>
                </a:ext>
              </a:extLst>
            </p:cNvPr>
            <p:cNvSpPr/>
            <p:nvPr/>
          </p:nvSpPr>
          <p:spPr>
            <a:xfrm>
              <a:off x="9331452" y="1023769"/>
              <a:ext cx="2652935" cy="703940"/>
            </a:xfrm>
            <a:custGeom>
              <a:avLst/>
              <a:gdLst>
                <a:gd name="connsiteX0" fmla="*/ 0 w 2652935"/>
                <a:gd name="connsiteY0" fmla="*/ 0 h 703940"/>
                <a:gd name="connsiteX1" fmla="*/ 2652935 w 2652935"/>
                <a:gd name="connsiteY1" fmla="*/ 0 h 703940"/>
                <a:gd name="connsiteX2" fmla="*/ 2652935 w 2652935"/>
                <a:gd name="connsiteY2" fmla="*/ 703940 h 703940"/>
                <a:gd name="connsiteX3" fmla="*/ 0 w 2652935"/>
                <a:gd name="connsiteY3" fmla="*/ 703940 h 703940"/>
                <a:gd name="connsiteX4" fmla="*/ 0 w 2652935"/>
                <a:gd name="connsiteY4" fmla="*/ 0 h 70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935" h="703940">
                  <a:moveTo>
                    <a:pt x="0" y="0"/>
                  </a:moveTo>
                  <a:lnTo>
                    <a:pt x="2652935" y="0"/>
                  </a:lnTo>
                  <a:lnTo>
                    <a:pt x="2652935" y="703940"/>
                  </a:lnTo>
                  <a:lnTo>
                    <a:pt x="0" y="7039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-12152150"/>
                <a:satOff val="-826"/>
                <a:lumOff val="1961"/>
                <a:alphaOff val="0"/>
              </a:schemeClr>
            </a:lnRef>
            <a:fillRef idx="1">
              <a:schemeClr val="accent5">
                <a:hueOff val="-12152150"/>
                <a:satOff val="-826"/>
                <a:lumOff val="1961"/>
                <a:alphaOff val="0"/>
              </a:schemeClr>
            </a:fillRef>
            <a:effectRef idx="0">
              <a:schemeClr val="accent5">
                <a:hueOff val="-12152150"/>
                <a:satOff val="-826"/>
                <a:lumOff val="196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Courier New" panose="02070309020205020404" pitchFamily="49" charset="0"/>
                <a:buNone/>
              </a:pPr>
              <a:r>
                <a:rPr lang="en-IN" sz="1600" kern="1200" dirty="0"/>
                <a:t>Testing and Acceptance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B2199BE-C2EB-AD7F-36FE-C695531F2041}"/>
                </a:ext>
              </a:extLst>
            </p:cNvPr>
            <p:cNvSpPr/>
            <p:nvPr/>
          </p:nvSpPr>
          <p:spPr>
            <a:xfrm>
              <a:off x="9331452" y="1727709"/>
              <a:ext cx="2652935" cy="4106520"/>
            </a:xfrm>
            <a:custGeom>
              <a:avLst/>
              <a:gdLst>
                <a:gd name="connsiteX0" fmla="*/ 0 w 2652935"/>
                <a:gd name="connsiteY0" fmla="*/ 0 h 4106520"/>
                <a:gd name="connsiteX1" fmla="*/ 2652935 w 2652935"/>
                <a:gd name="connsiteY1" fmla="*/ 0 h 4106520"/>
                <a:gd name="connsiteX2" fmla="*/ 2652935 w 2652935"/>
                <a:gd name="connsiteY2" fmla="*/ 4106520 h 4106520"/>
                <a:gd name="connsiteX3" fmla="*/ 0 w 2652935"/>
                <a:gd name="connsiteY3" fmla="*/ 4106520 h 4106520"/>
                <a:gd name="connsiteX4" fmla="*/ 0 w 2652935"/>
                <a:gd name="connsiteY4" fmla="*/ 0 h 4106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935" h="4106520">
                  <a:moveTo>
                    <a:pt x="0" y="0"/>
                  </a:moveTo>
                  <a:lnTo>
                    <a:pt x="2652935" y="0"/>
                  </a:lnTo>
                  <a:lnTo>
                    <a:pt x="2652935" y="4106520"/>
                  </a:lnTo>
                  <a:lnTo>
                    <a:pt x="0" y="410652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-11944666"/>
                <a:satOff val="2667"/>
                <a:lumOff val="401"/>
                <a:alphaOff val="0"/>
              </a:schemeClr>
            </a:lnRef>
            <a:fillRef idx="1">
              <a:schemeClr val="accent5">
                <a:tint val="40000"/>
                <a:alpha val="90000"/>
                <a:hueOff val="-11944666"/>
                <a:satOff val="2667"/>
                <a:lumOff val="401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11944666"/>
                <a:satOff val="2667"/>
                <a:lumOff val="40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678" tIns="90678" rIns="120904" bIns="136017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"/>
              </a:pPr>
              <a:r>
                <a:rPr lang="en-IN" sz="1400" kern="1200" dirty="0"/>
                <a:t>PIA raises requests to IE (in</a:t>
              </a:r>
              <a:r>
                <a:rPr lang="hi-IN" sz="1400" kern="1200" dirty="0"/>
                <a:t> </a:t>
              </a:r>
              <a:r>
                <a:rPr lang="en-IN" sz="1400" kern="1200" dirty="0"/>
                <a:t>writing/e-mail and through any prescribed workflow tool) for PAT/FAT (TAT / SLA required)</a:t>
              </a:r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"/>
              </a:pPr>
              <a:r>
                <a:rPr lang="en-IN" sz="1400" kern="1200" dirty="0"/>
                <a:t>IE tests</a:t>
              </a:r>
              <a:r>
                <a:rPr lang="hi-IN" sz="1400" kern="1200" dirty="0"/>
                <a:t> </a:t>
              </a:r>
              <a:r>
                <a:rPr lang="en-IN" sz="1400" kern="1200" dirty="0"/>
                <a:t>&amp; issues written acceptance or rectification instructions</a:t>
              </a:r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"/>
              </a:pPr>
              <a:r>
                <a:rPr lang="en-IN" sz="1400" kern="1200" dirty="0"/>
                <a:t>Any punch-list items to be</a:t>
              </a:r>
              <a:r>
                <a:rPr lang="hi-IN" sz="1400" kern="1200" dirty="0"/>
                <a:t> </a:t>
              </a:r>
              <a:r>
                <a:rPr lang="en-IN" sz="1400" kern="1200" dirty="0"/>
                <a:t>rectified &amp; resubmitted for validation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A591E7E-3826-0A5B-38D5-96D0C5B16945}"/>
              </a:ext>
            </a:extLst>
          </p:cNvPr>
          <p:cNvGrpSpPr/>
          <p:nvPr/>
        </p:nvGrpSpPr>
        <p:grpSpPr>
          <a:xfrm>
            <a:off x="262801" y="3635310"/>
            <a:ext cx="11666397" cy="2750208"/>
            <a:chOff x="262801" y="3635310"/>
            <a:chExt cx="11666397" cy="2750208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49B5907-08DA-808E-349A-86B8426A6016}"/>
                </a:ext>
              </a:extLst>
            </p:cNvPr>
            <p:cNvSpPr/>
            <p:nvPr/>
          </p:nvSpPr>
          <p:spPr>
            <a:xfrm>
              <a:off x="262801" y="3635310"/>
              <a:ext cx="2639456" cy="480866"/>
            </a:xfrm>
            <a:custGeom>
              <a:avLst/>
              <a:gdLst>
                <a:gd name="connsiteX0" fmla="*/ 0 w 2639456"/>
                <a:gd name="connsiteY0" fmla="*/ 0 h 480866"/>
                <a:gd name="connsiteX1" fmla="*/ 2639456 w 2639456"/>
                <a:gd name="connsiteY1" fmla="*/ 0 h 480866"/>
                <a:gd name="connsiteX2" fmla="*/ 2639456 w 2639456"/>
                <a:gd name="connsiteY2" fmla="*/ 480866 h 480866"/>
                <a:gd name="connsiteX3" fmla="*/ 0 w 2639456"/>
                <a:gd name="connsiteY3" fmla="*/ 480866 h 480866"/>
                <a:gd name="connsiteX4" fmla="*/ 0 w 2639456"/>
                <a:gd name="connsiteY4" fmla="*/ 0 h 4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9456" h="480866">
                  <a:moveTo>
                    <a:pt x="0" y="0"/>
                  </a:moveTo>
                  <a:lnTo>
                    <a:pt x="2639456" y="0"/>
                  </a:lnTo>
                  <a:lnTo>
                    <a:pt x="2639456" y="480866"/>
                  </a:lnTo>
                  <a:lnTo>
                    <a:pt x="0" y="4808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52832" rIns="92456" bIns="52832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Courier New" panose="02070309020205020404" pitchFamily="49" charset="0"/>
                <a:buNone/>
              </a:pPr>
              <a:r>
                <a:rPr lang="en-IN" sz="1300" kern="1200" dirty="0"/>
                <a:t>Routine and Ad Hoc Audits</a:t>
              </a:r>
              <a:endParaRPr lang="en-GB" sz="1300" kern="120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86FFB7F-9F77-68E6-ACF9-C58E85F4B493}"/>
                </a:ext>
              </a:extLst>
            </p:cNvPr>
            <p:cNvSpPr/>
            <p:nvPr/>
          </p:nvSpPr>
          <p:spPr>
            <a:xfrm>
              <a:off x="262801" y="4116176"/>
              <a:ext cx="2639456" cy="2269342"/>
            </a:xfrm>
            <a:custGeom>
              <a:avLst/>
              <a:gdLst>
                <a:gd name="connsiteX0" fmla="*/ 0 w 2639456"/>
                <a:gd name="connsiteY0" fmla="*/ 0 h 2269342"/>
                <a:gd name="connsiteX1" fmla="*/ 2639456 w 2639456"/>
                <a:gd name="connsiteY1" fmla="*/ 0 h 2269342"/>
                <a:gd name="connsiteX2" fmla="*/ 2639456 w 2639456"/>
                <a:gd name="connsiteY2" fmla="*/ 2269342 h 2269342"/>
                <a:gd name="connsiteX3" fmla="*/ 0 w 2639456"/>
                <a:gd name="connsiteY3" fmla="*/ 2269342 h 2269342"/>
                <a:gd name="connsiteX4" fmla="*/ 0 w 2639456"/>
                <a:gd name="connsiteY4" fmla="*/ 0 h 226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9456" h="2269342">
                  <a:moveTo>
                    <a:pt x="0" y="0"/>
                  </a:moveTo>
                  <a:lnTo>
                    <a:pt x="2639456" y="0"/>
                  </a:lnTo>
                  <a:lnTo>
                    <a:pt x="2639456" y="2269342"/>
                  </a:lnTo>
                  <a:lnTo>
                    <a:pt x="0" y="22693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"/>
              </a:pPr>
              <a:r>
                <a:rPr lang="en-IN" sz="1400" kern="1200" dirty="0"/>
                <a:t>IE conducts six-monthly audits/inspections</a:t>
              </a:r>
              <a:r>
                <a:rPr lang="hi-IN" sz="1400" kern="1200" dirty="0"/>
                <a:t> </a:t>
              </a:r>
              <a:r>
                <a:rPr lang="en-IN" sz="1400" kern="1200" dirty="0"/>
                <a:t>of O&amp;M</a:t>
              </a: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"/>
              </a:pPr>
              <a:r>
                <a:rPr lang="en-IN" sz="1400" dirty="0"/>
                <a:t>IE provides justification,</a:t>
              </a:r>
              <a:r>
                <a:rPr lang="hi-IN" sz="1400" dirty="0"/>
                <a:t> </a:t>
              </a:r>
              <a:r>
                <a:rPr lang="en-IN" sz="1400" dirty="0"/>
                <a:t>recommends to BSNL process is</a:t>
              </a:r>
              <a:r>
                <a:rPr lang="hi-IN" sz="1400" dirty="0"/>
                <a:t> </a:t>
              </a:r>
              <a:r>
                <a:rPr lang="en-IN" sz="1400" dirty="0"/>
                <a:t>tracked and archived.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C6E2EB2-03D4-5D83-8633-907C20314C84}"/>
                </a:ext>
              </a:extLst>
            </p:cNvPr>
            <p:cNvSpPr/>
            <p:nvPr/>
          </p:nvSpPr>
          <p:spPr>
            <a:xfrm>
              <a:off x="3271781" y="3635310"/>
              <a:ext cx="2639456" cy="480866"/>
            </a:xfrm>
            <a:custGeom>
              <a:avLst/>
              <a:gdLst>
                <a:gd name="connsiteX0" fmla="*/ 0 w 2639456"/>
                <a:gd name="connsiteY0" fmla="*/ 0 h 480866"/>
                <a:gd name="connsiteX1" fmla="*/ 2639456 w 2639456"/>
                <a:gd name="connsiteY1" fmla="*/ 0 h 480866"/>
                <a:gd name="connsiteX2" fmla="*/ 2639456 w 2639456"/>
                <a:gd name="connsiteY2" fmla="*/ 480866 h 480866"/>
                <a:gd name="connsiteX3" fmla="*/ 0 w 2639456"/>
                <a:gd name="connsiteY3" fmla="*/ 480866 h 480866"/>
                <a:gd name="connsiteX4" fmla="*/ 0 w 2639456"/>
                <a:gd name="connsiteY4" fmla="*/ 0 h 4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9456" h="480866">
                  <a:moveTo>
                    <a:pt x="0" y="0"/>
                  </a:moveTo>
                  <a:lnTo>
                    <a:pt x="2639456" y="0"/>
                  </a:lnTo>
                  <a:lnTo>
                    <a:pt x="2639456" y="480866"/>
                  </a:lnTo>
                  <a:lnTo>
                    <a:pt x="0" y="4808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52832" rIns="92456" bIns="52832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Courier New" panose="02070309020205020404" pitchFamily="49" charset="0"/>
                <a:buNone/>
              </a:pPr>
              <a:r>
                <a:rPr lang="en-IN" sz="1300" kern="1200" dirty="0"/>
                <a:t>Exception Handling</a:t>
              </a:r>
              <a:r>
                <a:rPr lang="hi-IN" sz="1300" kern="1200" dirty="0"/>
                <a:t> </a:t>
              </a:r>
              <a:r>
                <a:rPr lang="en-IN" sz="1300" kern="1200" dirty="0"/>
                <a:t>&amp;</a:t>
              </a:r>
              <a:r>
                <a:rPr lang="hi-IN" sz="1300" kern="1200" dirty="0"/>
                <a:t> </a:t>
              </a:r>
              <a:r>
                <a:rPr lang="en-IN" sz="1300" kern="1200" dirty="0"/>
                <a:t>Approvals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063DBF2-C561-BDBC-A155-953E69D01B2D}"/>
                </a:ext>
              </a:extLst>
            </p:cNvPr>
            <p:cNvSpPr/>
            <p:nvPr/>
          </p:nvSpPr>
          <p:spPr>
            <a:xfrm>
              <a:off x="3271781" y="4116176"/>
              <a:ext cx="2639456" cy="2269342"/>
            </a:xfrm>
            <a:custGeom>
              <a:avLst/>
              <a:gdLst>
                <a:gd name="connsiteX0" fmla="*/ 0 w 2639456"/>
                <a:gd name="connsiteY0" fmla="*/ 0 h 2269342"/>
                <a:gd name="connsiteX1" fmla="*/ 2639456 w 2639456"/>
                <a:gd name="connsiteY1" fmla="*/ 0 h 2269342"/>
                <a:gd name="connsiteX2" fmla="*/ 2639456 w 2639456"/>
                <a:gd name="connsiteY2" fmla="*/ 2269342 h 2269342"/>
                <a:gd name="connsiteX3" fmla="*/ 0 w 2639456"/>
                <a:gd name="connsiteY3" fmla="*/ 2269342 h 2269342"/>
                <a:gd name="connsiteX4" fmla="*/ 0 w 2639456"/>
                <a:gd name="connsiteY4" fmla="*/ 0 h 226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9456" h="2269342">
                  <a:moveTo>
                    <a:pt x="0" y="0"/>
                  </a:moveTo>
                  <a:lnTo>
                    <a:pt x="2639456" y="0"/>
                  </a:lnTo>
                  <a:lnTo>
                    <a:pt x="2639456" y="2269342"/>
                  </a:lnTo>
                  <a:lnTo>
                    <a:pt x="0" y="22693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"/>
              </a:pPr>
              <a:r>
                <a:rPr lang="en-IN" sz="1400" kern="1200" dirty="0"/>
                <a:t>Alternate technologies, less-than-standard OFC laying / deviations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"/>
              </a:pPr>
              <a:r>
                <a:rPr lang="en-IN" sz="1400" kern="1200" dirty="0"/>
                <a:t>PIA submits detailed justifications / evidence to IE for</a:t>
              </a:r>
              <a:r>
                <a:rPr lang="hi-IN" sz="1400" kern="1200" dirty="0"/>
                <a:t> </a:t>
              </a:r>
              <a:r>
                <a:rPr lang="en-IN" sz="1400" kern="1200" dirty="0"/>
                <a:t>technical assessment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D4F4663F-0D31-9D2B-3182-20AA24BAC6A0}"/>
                </a:ext>
              </a:extLst>
            </p:cNvPr>
            <p:cNvSpPr/>
            <p:nvPr/>
          </p:nvSpPr>
          <p:spPr>
            <a:xfrm>
              <a:off x="6280761" y="3635310"/>
              <a:ext cx="2639456" cy="480866"/>
            </a:xfrm>
            <a:custGeom>
              <a:avLst/>
              <a:gdLst>
                <a:gd name="connsiteX0" fmla="*/ 0 w 2639456"/>
                <a:gd name="connsiteY0" fmla="*/ 0 h 480866"/>
                <a:gd name="connsiteX1" fmla="*/ 2639456 w 2639456"/>
                <a:gd name="connsiteY1" fmla="*/ 0 h 480866"/>
                <a:gd name="connsiteX2" fmla="*/ 2639456 w 2639456"/>
                <a:gd name="connsiteY2" fmla="*/ 480866 h 480866"/>
                <a:gd name="connsiteX3" fmla="*/ 0 w 2639456"/>
                <a:gd name="connsiteY3" fmla="*/ 480866 h 480866"/>
                <a:gd name="connsiteX4" fmla="*/ 0 w 2639456"/>
                <a:gd name="connsiteY4" fmla="*/ 0 h 4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9456" h="480866">
                  <a:moveTo>
                    <a:pt x="0" y="0"/>
                  </a:moveTo>
                  <a:lnTo>
                    <a:pt x="2639456" y="0"/>
                  </a:lnTo>
                  <a:lnTo>
                    <a:pt x="2639456" y="480866"/>
                  </a:lnTo>
                  <a:lnTo>
                    <a:pt x="0" y="4808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52832" rIns="92456" bIns="52832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Courier New" panose="02070309020205020404" pitchFamily="49" charset="0"/>
                <a:buNone/>
              </a:pPr>
              <a:r>
                <a:rPr lang="en-IN" sz="1300" kern="1200" dirty="0"/>
                <a:t>SLA Management and Penalty Assessment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C5FDAB5-BF5A-2A2E-0670-81F81E8F0AEC}"/>
                </a:ext>
              </a:extLst>
            </p:cNvPr>
            <p:cNvSpPr/>
            <p:nvPr/>
          </p:nvSpPr>
          <p:spPr>
            <a:xfrm>
              <a:off x="6280761" y="4116176"/>
              <a:ext cx="2639456" cy="2269342"/>
            </a:xfrm>
            <a:custGeom>
              <a:avLst/>
              <a:gdLst>
                <a:gd name="connsiteX0" fmla="*/ 0 w 2639456"/>
                <a:gd name="connsiteY0" fmla="*/ 0 h 2269342"/>
                <a:gd name="connsiteX1" fmla="*/ 2639456 w 2639456"/>
                <a:gd name="connsiteY1" fmla="*/ 0 h 2269342"/>
                <a:gd name="connsiteX2" fmla="*/ 2639456 w 2639456"/>
                <a:gd name="connsiteY2" fmla="*/ 2269342 h 2269342"/>
                <a:gd name="connsiteX3" fmla="*/ 0 w 2639456"/>
                <a:gd name="connsiteY3" fmla="*/ 2269342 h 2269342"/>
                <a:gd name="connsiteX4" fmla="*/ 0 w 2639456"/>
                <a:gd name="connsiteY4" fmla="*/ 0 h 226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9456" h="2269342">
                  <a:moveTo>
                    <a:pt x="0" y="0"/>
                  </a:moveTo>
                  <a:lnTo>
                    <a:pt x="2639456" y="0"/>
                  </a:lnTo>
                  <a:lnTo>
                    <a:pt x="2639456" y="2269342"/>
                  </a:lnTo>
                  <a:lnTo>
                    <a:pt x="0" y="22693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"/>
              </a:pPr>
              <a:r>
                <a:rPr lang="en-IN" sz="1400" kern="1200" dirty="0"/>
                <a:t>PIA regularly sends performance logs 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"/>
              </a:pPr>
              <a:r>
                <a:rPr lang="en-IN" sz="1400" kern="1200" dirty="0"/>
                <a:t>IE reviews, audits, and validates SLA</a:t>
              </a:r>
              <a:r>
                <a:rPr lang="hi-IN" sz="1400" kern="1200" dirty="0"/>
                <a:t> </a:t>
              </a:r>
              <a:r>
                <a:rPr lang="en-IN" sz="1400" kern="1200" dirty="0"/>
                <a:t>performance data and for defaults, communicates penalty</a:t>
              </a:r>
              <a:r>
                <a:rPr lang="hi-IN" sz="1400" kern="1200" dirty="0"/>
                <a:t> </a:t>
              </a:r>
              <a:r>
                <a:rPr lang="en-IN" sz="1400" kern="1200" dirty="0"/>
                <a:t>recommendations to BSNL and the PIA</a:t>
              </a: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5D1172DC-9015-6F81-8EC0-ED020A8BDD0C}"/>
                </a:ext>
              </a:extLst>
            </p:cNvPr>
            <p:cNvSpPr/>
            <p:nvPr/>
          </p:nvSpPr>
          <p:spPr>
            <a:xfrm>
              <a:off x="9289742" y="3635310"/>
              <a:ext cx="2639456" cy="480866"/>
            </a:xfrm>
            <a:custGeom>
              <a:avLst/>
              <a:gdLst>
                <a:gd name="connsiteX0" fmla="*/ 0 w 2639456"/>
                <a:gd name="connsiteY0" fmla="*/ 0 h 480866"/>
                <a:gd name="connsiteX1" fmla="*/ 2639456 w 2639456"/>
                <a:gd name="connsiteY1" fmla="*/ 0 h 480866"/>
                <a:gd name="connsiteX2" fmla="*/ 2639456 w 2639456"/>
                <a:gd name="connsiteY2" fmla="*/ 480866 h 480866"/>
                <a:gd name="connsiteX3" fmla="*/ 0 w 2639456"/>
                <a:gd name="connsiteY3" fmla="*/ 480866 h 480866"/>
                <a:gd name="connsiteX4" fmla="*/ 0 w 2639456"/>
                <a:gd name="connsiteY4" fmla="*/ 0 h 4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9456" h="480866">
                  <a:moveTo>
                    <a:pt x="0" y="0"/>
                  </a:moveTo>
                  <a:lnTo>
                    <a:pt x="2639456" y="0"/>
                  </a:lnTo>
                  <a:lnTo>
                    <a:pt x="2639456" y="480866"/>
                  </a:lnTo>
                  <a:lnTo>
                    <a:pt x="0" y="4808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52832" rIns="92456" bIns="52832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Courier New" panose="02070309020205020404" pitchFamily="49" charset="0"/>
                <a:buNone/>
              </a:pPr>
              <a:r>
                <a:rPr lang="en-IN" sz="1300" kern="1200" dirty="0"/>
                <a:t>Exit/Handover Phase</a:t>
              </a: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75CBE93-6520-A5E1-AA8C-AA3487A6731B}"/>
                </a:ext>
              </a:extLst>
            </p:cNvPr>
            <p:cNvSpPr/>
            <p:nvPr/>
          </p:nvSpPr>
          <p:spPr>
            <a:xfrm>
              <a:off x="9289742" y="4116176"/>
              <a:ext cx="2639456" cy="2269342"/>
            </a:xfrm>
            <a:custGeom>
              <a:avLst/>
              <a:gdLst>
                <a:gd name="connsiteX0" fmla="*/ 0 w 2639456"/>
                <a:gd name="connsiteY0" fmla="*/ 0 h 2269342"/>
                <a:gd name="connsiteX1" fmla="*/ 2639456 w 2639456"/>
                <a:gd name="connsiteY1" fmla="*/ 0 h 2269342"/>
                <a:gd name="connsiteX2" fmla="*/ 2639456 w 2639456"/>
                <a:gd name="connsiteY2" fmla="*/ 2269342 h 2269342"/>
                <a:gd name="connsiteX3" fmla="*/ 0 w 2639456"/>
                <a:gd name="connsiteY3" fmla="*/ 2269342 h 2269342"/>
                <a:gd name="connsiteX4" fmla="*/ 0 w 2639456"/>
                <a:gd name="connsiteY4" fmla="*/ 0 h 226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9456" h="2269342">
                  <a:moveTo>
                    <a:pt x="0" y="0"/>
                  </a:moveTo>
                  <a:lnTo>
                    <a:pt x="2639456" y="0"/>
                  </a:lnTo>
                  <a:lnTo>
                    <a:pt x="2639456" y="2269342"/>
                  </a:lnTo>
                  <a:lnTo>
                    <a:pt x="0" y="22693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"/>
              </a:pPr>
              <a:r>
                <a:rPr lang="en-IN" sz="1400" kern="1200" dirty="0"/>
                <a:t>Detailed asset lists, status reports &amp; handover/takeover memos prepared by PIA, certified by IE, and signed off by all parties as part of a structured process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0940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B30FB3-CFCB-84F6-12AD-B69AE439B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6" y="635159"/>
            <a:ext cx="12103234" cy="5506971"/>
          </a:xfrm>
          <a:prstGeom prst="rect">
            <a:avLst/>
          </a:prstGeom>
        </p:spPr>
      </p:pic>
      <p:pic>
        <p:nvPicPr>
          <p:cNvPr id="32" name="Graphic 31" descr="Checkbox Ticked with solid fill">
            <a:extLst>
              <a:ext uri="{FF2B5EF4-FFF2-40B4-BE49-F238E27FC236}">
                <a16:creationId xmlns:a16="http://schemas.microsoft.com/office/drawing/2014/main" id="{F0CA4BAE-A3DD-1A09-F6C9-A61F813DE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7887" y="2665271"/>
            <a:ext cx="337186" cy="33718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958FF5D-45CF-EB5B-6B06-189B36A86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38" y="86874"/>
            <a:ext cx="12103235" cy="374074"/>
          </a:xfrm>
        </p:spPr>
        <p:txBody>
          <a:bodyPr>
            <a:normAutofit fontScale="90000"/>
          </a:bodyPr>
          <a:lstStyle/>
          <a:p>
            <a:r>
              <a:rPr lang="en-US" dirty="0"/>
              <a:t>TRANSTEG Platform Status - Streamline the Tender processes to align teams towards the Goal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72BE4B-40AB-4F46-AC57-B8CFFC336B89}"/>
              </a:ext>
            </a:extLst>
          </p:cNvPr>
          <p:cNvSpPr txBox="1"/>
          <p:nvPr/>
        </p:nvSpPr>
        <p:spPr>
          <a:xfrm>
            <a:off x="1320818" y="6211284"/>
            <a:ext cx="2141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Complete/Field tested</a:t>
            </a:r>
            <a:endParaRPr lang="hi-IN" sz="1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EFC993-A7BA-2A02-AB46-546232336FE0}"/>
              </a:ext>
            </a:extLst>
          </p:cNvPr>
          <p:cNvSpPr txBox="1"/>
          <p:nvPr/>
        </p:nvSpPr>
        <p:spPr>
          <a:xfrm>
            <a:off x="6546929" y="6211284"/>
            <a:ext cx="961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In progress</a:t>
            </a:r>
            <a:endParaRPr lang="hi-IN" sz="1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E08CFB-7652-7684-2362-9C9F469309C7}"/>
              </a:ext>
            </a:extLst>
          </p:cNvPr>
          <p:cNvSpPr txBox="1"/>
          <p:nvPr/>
        </p:nvSpPr>
        <p:spPr>
          <a:xfrm>
            <a:off x="10593054" y="6211284"/>
            <a:ext cx="135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On the Roadmap</a:t>
            </a:r>
            <a:endParaRPr lang="hi-IN" sz="1200" b="1" dirty="0"/>
          </a:p>
        </p:txBody>
      </p:sp>
      <p:pic>
        <p:nvPicPr>
          <p:cNvPr id="13" name="Graphic 12" descr="Circles with arrows with solid fill">
            <a:extLst>
              <a:ext uri="{FF2B5EF4-FFF2-40B4-BE49-F238E27FC236}">
                <a16:creationId xmlns:a16="http://schemas.microsoft.com/office/drawing/2014/main" id="{1E3B7E54-707B-1E5B-ACB7-2AC3C2D90B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63027" y="5132527"/>
            <a:ext cx="247567" cy="247567"/>
          </a:xfrm>
          <a:prstGeom prst="rect">
            <a:avLst/>
          </a:prstGeom>
        </p:spPr>
      </p:pic>
      <p:pic>
        <p:nvPicPr>
          <p:cNvPr id="15" name="Graphic 14" descr="Checkbox Ticked with solid fill">
            <a:extLst>
              <a:ext uri="{FF2B5EF4-FFF2-40B4-BE49-F238E27FC236}">
                <a16:creationId xmlns:a16="http://schemas.microsoft.com/office/drawing/2014/main" id="{F8C62F6B-C9F7-6758-4979-412923DDC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053" y="4332046"/>
            <a:ext cx="337186" cy="337186"/>
          </a:xfrm>
          <a:prstGeom prst="rect">
            <a:avLst/>
          </a:prstGeom>
        </p:spPr>
      </p:pic>
      <p:pic>
        <p:nvPicPr>
          <p:cNvPr id="16" name="Graphic 15" descr="Checkbox Ticked with solid fill">
            <a:extLst>
              <a:ext uri="{FF2B5EF4-FFF2-40B4-BE49-F238E27FC236}">
                <a16:creationId xmlns:a16="http://schemas.microsoft.com/office/drawing/2014/main" id="{9BC2C0CA-7A53-34BE-F6C3-1F840BB61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660" y="3429000"/>
            <a:ext cx="337186" cy="337186"/>
          </a:xfrm>
          <a:prstGeom prst="rect">
            <a:avLst/>
          </a:prstGeom>
        </p:spPr>
      </p:pic>
      <p:pic>
        <p:nvPicPr>
          <p:cNvPr id="18" name="Graphic 17" descr="Checkbox Ticked with solid fill">
            <a:extLst>
              <a:ext uri="{FF2B5EF4-FFF2-40B4-BE49-F238E27FC236}">
                <a16:creationId xmlns:a16="http://schemas.microsoft.com/office/drawing/2014/main" id="{AF1B82AC-12D2-36AA-C2D1-C00994B7A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632" y="6210733"/>
            <a:ext cx="337186" cy="337186"/>
          </a:xfrm>
          <a:prstGeom prst="rect">
            <a:avLst/>
          </a:prstGeom>
        </p:spPr>
      </p:pic>
      <p:pic>
        <p:nvPicPr>
          <p:cNvPr id="20" name="Graphic 19" descr="Road with solid fill">
            <a:extLst>
              <a:ext uri="{FF2B5EF4-FFF2-40B4-BE49-F238E27FC236}">
                <a16:creationId xmlns:a16="http://schemas.microsoft.com/office/drawing/2014/main" id="{375CD30C-69AD-4FCA-2D81-FB0A9ECEC7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83770" y="2028626"/>
            <a:ext cx="247567" cy="247567"/>
          </a:xfrm>
          <a:prstGeom prst="rect">
            <a:avLst/>
          </a:prstGeom>
        </p:spPr>
      </p:pic>
      <p:pic>
        <p:nvPicPr>
          <p:cNvPr id="22" name="Graphic 21" descr="Circles with arrows with solid fill">
            <a:extLst>
              <a:ext uri="{FF2B5EF4-FFF2-40B4-BE49-F238E27FC236}">
                <a16:creationId xmlns:a16="http://schemas.microsoft.com/office/drawing/2014/main" id="{0AD1494B-7FD1-C56B-B382-5EB2C75B2B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86965" y="6210733"/>
            <a:ext cx="247567" cy="247567"/>
          </a:xfrm>
          <a:prstGeom prst="rect">
            <a:avLst/>
          </a:prstGeom>
        </p:spPr>
      </p:pic>
      <p:pic>
        <p:nvPicPr>
          <p:cNvPr id="24" name="Graphic 23" descr="Checkbox Ticked with solid fill">
            <a:extLst>
              <a:ext uri="{FF2B5EF4-FFF2-40B4-BE49-F238E27FC236}">
                <a16:creationId xmlns:a16="http://schemas.microsoft.com/office/drawing/2014/main" id="{F0E31D9A-E1FD-7F2F-0DE4-A6828D0B2A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64471" y="4814591"/>
            <a:ext cx="337186" cy="337186"/>
          </a:xfrm>
          <a:prstGeom prst="rect">
            <a:avLst/>
          </a:prstGeom>
        </p:spPr>
      </p:pic>
      <p:pic>
        <p:nvPicPr>
          <p:cNvPr id="26" name="Graphic 25" descr="Checkbox Ticked with solid fill">
            <a:extLst>
              <a:ext uri="{FF2B5EF4-FFF2-40B4-BE49-F238E27FC236}">
                <a16:creationId xmlns:a16="http://schemas.microsoft.com/office/drawing/2014/main" id="{15EF8150-18D0-5BC0-928C-9B45E8858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660" y="3668028"/>
            <a:ext cx="337186" cy="337186"/>
          </a:xfrm>
          <a:prstGeom prst="rect">
            <a:avLst/>
          </a:prstGeom>
        </p:spPr>
      </p:pic>
      <p:pic>
        <p:nvPicPr>
          <p:cNvPr id="29" name="Graphic 28" descr="Road with solid fill">
            <a:extLst>
              <a:ext uri="{FF2B5EF4-FFF2-40B4-BE49-F238E27FC236}">
                <a16:creationId xmlns:a16="http://schemas.microsoft.com/office/drawing/2014/main" id="{B8F8D0AE-C8BE-83A5-D08B-61414980AF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7288" y="4588795"/>
            <a:ext cx="247567" cy="247567"/>
          </a:xfrm>
          <a:prstGeom prst="rect">
            <a:avLst/>
          </a:prstGeom>
        </p:spPr>
      </p:pic>
      <p:pic>
        <p:nvPicPr>
          <p:cNvPr id="30" name="Graphic 29" descr="Checkbox Ticked with solid fill">
            <a:extLst>
              <a:ext uri="{FF2B5EF4-FFF2-40B4-BE49-F238E27FC236}">
                <a16:creationId xmlns:a16="http://schemas.microsoft.com/office/drawing/2014/main" id="{4F4D24E5-3CED-4473-7EEB-7CE1C08CE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92331" y="3121670"/>
            <a:ext cx="337186" cy="337186"/>
          </a:xfrm>
          <a:prstGeom prst="rect">
            <a:avLst/>
          </a:prstGeom>
        </p:spPr>
      </p:pic>
      <p:pic>
        <p:nvPicPr>
          <p:cNvPr id="31" name="Graphic 30" descr="Checkbox Ticked with solid fill">
            <a:extLst>
              <a:ext uri="{FF2B5EF4-FFF2-40B4-BE49-F238E27FC236}">
                <a16:creationId xmlns:a16="http://schemas.microsoft.com/office/drawing/2014/main" id="{8AD03ECC-2965-4DE6-6A80-8A489BB35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10594" y="2923788"/>
            <a:ext cx="337186" cy="337186"/>
          </a:xfrm>
          <a:prstGeom prst="rect">
            <a:avLst/>
          </a:prstGeom>
        </p:spPr>
      </p:pic>
      <p:pic>
        <p:nvPicPr>
          <p:cNvPr id="33" name="Graphic 32" descr="Checkbox Ticked with solid fill">
            <a:extLst>
              <a:ext uri="{FF2B5EF4-FFF2-40B4-BE49-F238E27FC236}">
                <a16:creationId xmlns:a16="http://schemas.microsoft.com/office/drawing/2014/main" id="{F5C517B1-346B-D949-B51B-DE1F8491A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398" y="2459157"/>
            <a:ext cx="337186" cy="337186"/>
          </a:xfrm>
          <a:prstGeom prst="rect">
            <a:avLst/>
          </a:prstGeom>
        </p:spPr>
      </p:pic>
      <p:pic>
        <p:nvPicPr>
          <p:cNvPr id="34" name="Graphic 33" descr="Checkbox Ticked with solid fill">
            <a:extLst>
              <a:ext uri="{FF2B5EF4-FFF2-40B4-BE49-F238E27FC236}">
                <a16:creationId xmlns:a16="http://schemas.microsoft.com/office/drawing/2014/main" id="{715E4DBC-5686-1F08-3054-99BA92315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1914" y="2236893"/>
            <a:ext cx="337186" cy="337186"/>
          </a:xfrm>
          <a:prstGeom prst="rect">
            <a:avLst/>
          </a:prstGeom>
        </p:spPr>
      </p:pic>
      <p:pic>
        <p:nvPicPr>
          <p:cNvPr id="35" name="Graphic 34" descr="Checkbox Ticked with solid fill">
            <a:extLst>
              <a:ext uri="{FF2B5EF4-FFF2-40B4-BE49-F238E27FC236}">
                <a16:creationId xmlns:a16="http://schemas.microsoft.com/office/drawing/2014/main" id="{40503515-C799-F117-BBC3-B7F3D54FF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281" y="1020343"/>
            <a:ext cx="337186" cy="337186"/>
          </a:xfrm>
          <a:prstGeom prst="rect">
            <a:avLst/>
          </a:prstGeom>
        </p:spPr>
      </p:pic>
      <p:pic>
        <p:nvPicPr>
          <p:cNvPr id="36" name="Graphic 35" descr="Checkbox Ticked with solid fill">
            <a:extLst>
              <a:ext uri="{FF2B5EF4-FFF2-40B4-BE49-F238E27FC236}">
                <a16:creationId xmlns:a16="http://schemas.microsoft.com/office/drawing/2014/main" id="{1C28A6F6-F7D4-538F-F1C1-B42CD9A11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9624" y="1279406"/>
            <a:ext cx="337186" cy="337186"/>
          </a:xfrm>
          <a:prstGeom prst="rect">
            <a:avLst/>
          </a:prstGeom>
        </p:spPr>
      </p:pic>
      <p:pic>
        <p:nvPicPr>
          <p:cNvPr id="37" name="Graphic 36" descr="Checkbox Ticked with solid fill">
            <a:extLst>
              <a:ext uri="{FF2B5EF4-FFF2-40B4-BE49-F238E27FC236}">
                <a16:creationId xmlns:a16="http://schemas.microsoft.com/office/drawing/2014/main" id="{5EEE736C-72A4-09B3-530C-443958ADC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42001" y="1462704"/>
            <a:ext cx="337186" cy="337186"/>
          </a:xfrm>
          <a:prstGeom prst="rect">
            <a:avLst/>
          </a:prstGeom>
        </p:spPr>
      </p:pic>
      <p:pic>
        <p:nvPicPr>
          <p:cNvPr id="38" name="Graphic 37" descr="Circles with arrows with solid fill">
            <a:extLst>
              <a:ext uri="{FF2B5EF4-FFF2-40B4-BE49-F238E27FC236}">
                <a16:creationId xmlns:a16="http://schemas.microsoft.com/office/drawing/2014/main" id="{D6F83152-AE74-D807-E3C0-9487F4D889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11398" y="1764209"/>
            <a:ext cx="247567" cy="247567"/>
          </a:xfrm>
          <a:prstGeom prst="rect">
            <a:avLst/>
          </a:prstGeom>
        </p:spPr>
      </p:pic>
      <p:pic>
        <p:nvPicPr>
          <p:cNvPr id="39" name="Graphic 38" descr="Circles with arrows with solid fill">
            <a:extLst>
              <a:ext uri="{FF2B5EF4-FFF2-40B4-BE49-F238E27FC236}">
                <a16:creationId xmlns:a16="http://schemas.microsoft.com/office/drawing/2014/main" id="{F4570181-D96F-EC09-27AE-7338A5EC37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68547" y="2028626"/>
            <a:ext cx="247567" cy="247567"/>
          </a:xfrm>
          <a:prstGeom prst="rect">
            <a:avLst/>
          </a:prstGeom>
        </p:spPr>
      </p:pic>
      <p:pic>
        <p:nvPicPr>
          <p:cNvPr id="40" name="Graphic 39" descr="Checkbox Ticked with solid fill">
            <a:extLst>
              <a:ext uri="{FF2B5EF4-FFF2-40B4-BE49-F238E27FC236}">
                <a16:creationId xmlns:a16="http://schemas.microsoft.com/office/drawing/2014/main" id="{EDB7CAFD-7ADC-6D0D-DCD2-34D645BAA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6606" y="2816573"/>
            <a:ext cx="337186" cy="337186"/>
          </a:xfrm>
          <a:prstGeom prst="rect">
            <a:avLst/>
          </a:prstGeom>
        </p:spPr>
      </p:pic>
      <p:pic>
        <p:nvPicPr>
          <p:cNvPr id="41" name="Graphic 40" descr="Checkbox Ticked with solid fill">
            <a:extLst>
              <a:ext uri="{FF2B5EF4-FFF2-40B4-BE49-F238E27FC236}">
                <a16:creationId xmlns:a16="http://schemas.microsoft.com/office/drawing/2014/main" id="{88AD2340-96B8-B8C5-EA04-790110810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1103" y="3054293"/>
            <a:ext cx="337186" cy="337186"/>
          </a:xfrm>
          <a:prstGeom prst="rect">
            <a:avLst/>
          </a:prstGeom>
        </p:spPr>
      </p:pic>
      <p:pic>
        <p:nvPicPr>
          <p:cNvPr id="43" name="Graphic 42" descr="Circles with arrows with solid fill">
            <a:extLst>
              <a:ext uri="{FF2B5EF4-FFF2-40B4-BE49-F238E27FC236}">
                <a16:creationId xmlns:a16="http://schemas.microsoft.com/office/drawing/2014/main" id="{0D9F3A5D-646E-6B9A-20D7-F2D5A62AF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54505" y="3342886"/>
            <a:ext cx="247567" cy="247567"/>
          </a:xfrm>
          <a:prstGeom prst="rect">
            <a:avLst/>
          </a:prstGeom>
        </p:spPr>
      </p:pic>
      <p:pic>
        <p:nvPicPr>
          <p:cNvPr id="44" name="Graphic 43" descr="Circles with arrows with solid fill">
            <a:extLst>
              <a:ext uri="{FF2B5EF4-FFF2-40B4-BE49-F238E27FC236}">
                <a16:creationId xmlns:a16="http://schemas.microsoft.com/office/drawing/2014/main" id="{F3AF6E01-158D-6043-F183-7F0A1C2700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78166" y="3564063"/>
            <a:ext cx="247567" cy="247567"/>
          </a:xfrm>
          <a:prstGeom prst="rect">
            <a:avLst/>
          </a:prstGeom>
        </p:spPr>
      </p:pic>
      <p:pic>
        <p:nvPicPr>
          <p:cNvPr id="45" name="Graphic 44" descr="Checkbox Ticked with solid fill">
            <a:extLst>
              <a:ext uri="{FF2B5EF4-FFF2-40B4-BE49-F238E27FC236}">
                <a16:creationId xmlns:a16="http://schemas.microsoft.com/office/drawing/2014/main" id="{EC9D8E42-A981-E53D-2256-9304043E4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46584" y="2236893"/>
            <a:ext cx="337186" cy="337186"/>
          </a:xfrm>
          <a:prstGeom prst="rect">
            <a:avLst/>
          </a:prstGeom>
        </p:spPr>
      </p:pic>
      <p:pic>
        <p:nvPicPr>
          <p:cNvPr id="46" name="Graphic 45" descr="Circles with arrows with solid fill">
            <a:extLst>
              <a:ext uri="{FF2B5EF4-FFF2-40B4-BE49-F238E27FC236}">
                <a16:creationId xmlns:a16="http://schemas.microsoft.com/office/drawing/2014/main" id="{107C75DE-F336-A119-1016-558F51F5EB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03729" y="1811678"/>
            <a:ext cx="247567" cy="247567"/>
          </a:xfrm>
          <a:prstGeom prst="rect">
            <a:avLst/>
          </a:prstGeom>
        </p:spPr>
      </p:pic>
      <p:pic>
        <p:nvPicPr>
          <p:cNvPr id="47" name="Graphic 46" descr="Circles with arrows with solid fill">
            <a:extLst>
              <a:ext uri="{FF2B5EF4-FFF2-40B4-BE49-F238E27FC236}">
                <a16:creationId xmlns:a16="http://schemas.microsoft.com/office/drawing/2014/main" id="{73E97423-A0F4-215A-03F9-698DA34211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22800" y="4421665"/>
            <a:ext cx="247567" cy="247567"/>
          </a:xfrm>
          <a:prstGeom prst="rect">
            <a:avLst/>
          </a:prstGeom>
        </p:spPr>
      </p:pic>
      <p:pic>
        <p:nvPicPr>
          <p:cNvPr id="48" name="Graphic 47" descr="Circles with arrows with solid fill">
            <a:extLst>
              <a:ext uri="{FF2B5EF4-FFF2-40B4-BE49-F238E27FC236}">
                <a16:creationId xmlns:a16="http://schemas.microsoft.com/office/drawing/2014/main" id="{CB305125-C963-8341-3DED-2D6C55A42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98107" y="4690807"/>
            <a:ext cx="247567" cy="247567"/>
          </a:xfrm>
          <a:prstGeom prst="rect">
            <a:avLst/>
          </a:prstGeom>
        </p:spPr>
      </p:pic>
      <p:pic>
        <p:nvPicPr>
          <p:cNvPr id="49" name="Graphic 48" descr="Circles with arrows with solid fill">
            <a:extLst>
              <a:ext uri="{FF2B5EF4-FFF2-40B4-BE49-F238E27FC236}">
                <a16:creationId xmlns:a16="http://schemas.microsoft.com/office/drawing/2014/main" id="{C8199DB6-7D5D-5D49-6D64-12367EC2D1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79156" y="4941119"/>
            <a:ext cx="247567" cy="247567"/>
          </a:xfrm>
          <a:prstGeom prst="rect">
            <a:avLst/>
          </a:prstGeom>
        </p:spPr>
      </p:pic>
      <p:pic>
        <p:nvPicPr>
          <p:cNvPr id="51" name="Graphic 50" descr="Road with solid fill">
            <a:extLst>
              <a:ext uri="{FF2B5EF4-FFF2-40B4-BE49-F238E27FC236}">
                <a16:creationId xmlns:a16="http://schemas.microsoft.com/office/drawing/2014/main" id="{395C8FFE-F9EE-9B9D-EDEE-857228ADAD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00678" y="6210733"/>
            <a:ext cx="247567" cy="247567"/>
          </a:xfrm>
          <a:prstGeom prst="rect">
            <a:avLst/>
          </a:prstGeom>
        </p:spPr>
      </p:pic>
      <p:pic>
        <p:nvPicPr>
          <p:cNvPr id="2" name="Graphic 1" descr="Checkbox Ticked with solid fill">
            <a:extLst>
              <a:ext uri="{FF2B5EF4-FFF2-40B4-BE49-F238E27FC236}">
                <a16:creationId xmlns:a16="http://schemas.microsoft.com/office/drawing/2014/main" id="{11195388-AA56-BACB-1EA9-842530083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660" y="3880388"/>
            <a:ext cx="337186" cy="337186"/>
          </a:xfrm>
          <a:prstGeom prst="rect">
            <a:avLst/>
          </a:prstGeom>
        </p:spPr>
      </p:pic>
      <p:pic>
        <p:nvPicPr>
          <p:cNvPr id="3" name="Graphic 2" descr="Circles with arrows with solid fill">
            <a:extLst>
              <a:ext uri="{FF2B5EF4-FFF2-40B4-BE49-F238E27FC236}">
                <a16:creationId xmlns:a16="http://schemas.microsoft.com/office/drawing/2014/main" id="{09D6F22A-D25F-EB47-9AF6-C15CB3D22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43" y="5420598"/>
            <a:ext cx="247567" cy="247567"/>
          </a:xfrm>
          <a:prstGeom prst="rect">
            <a:avLst/>
          </a:prstGeom>
        </p:spPr>
      </p:pic>
      <p:pic>
        <p:nvPicPr>
          <p:cNvPr id="4" name="Graphic 3" descr="Circles with arrows with solid fill">
            <a:extLst>
              <a:ext uri="{FF2B5EF4-FFF2-40B4-BE49-F238E27FC236}">
                <a16:creationId xmlns:a16="http://schemas.microsoft.com/office/drawing/2014/main" id="{8BFB5408-4503-34C4-BA5E-035ED8DBF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9470" y="4168573"/>
            <a:ext cx="247567" cy="24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40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D575A-2D09-33E9-8048-F5595CEAC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35" y="1683084"/>
            <a:ext cx="6417515" cy="2405062"/>
          </a:xfrm>
        </p:spPr>
        <p:txBody>
          <a:bodyPr/>
          <a:lstStyle/>
          <a:p>
            <a:r>
              <a:rPr lang="en-US" dirty="0"/>
              <a:t>THANK YOU FOR A PATIENT HEARING</a:t>
            </a:r>
            <a:endParaRPr lang="hi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2E582B-F346-ABF8-3805-35E3F8442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035" y="4562808"/>
            <a:ext cx="10515600" cy="1500187"/>
          </a:xfrm>
        </p:spPr>
        <p:txBody>
          <a:bodyPr/>
          <a:lstStyle/>
          <a:p>
            <a:r>
              <a:rPr lang="en-US" dirty="0"/>
              <a:t>Questions and Answers</a:t>
            </a:r>
            <a:endParaRPr lang="hi-IN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AF97FA5-CF2C-A3F8-6C24-10506543D892}"/>
              </a:ext>
            </a:extLst>
          </p:cNvPr>
          <p:cNvSpPr/>
          <p:nvPr/>
        </p:nvSpPr>
        <p:spPr>
          <a:xfrm>
            <a:off x="6858000" y="1049930"/>
            <a:ext cx="4751611" cy="418140"/>
          </a:xfrm>
          <a:custGeom>
            <a:avLst/>
            <a:gdLst>
              <a:gd name="connsiteX0" fmla="*/ 0 w 2476500"/>
              <a:gd name="connsiteY0" fmla="*/ 0 h 990600"/>
              <a:gd name="connsiteX1" fmla="*/ 2476500 w 2476500"/>
              <a:gd name="connsiteY1" fmla="*/ 0 h 990600"/>
              <a:gd name="connsiteX2" fmla="*/ 2476500 w 2476500"/>
              <a:gd name="connsiteY2" fmla="*/ 990600 h 990600"/>
              <a:gd name="connsiteX3" fmla="*/ 0 w 2476500"/>
              <a:gd name="connsiteY3" fmla="*/ 990600 h 990600"/>
              <a:gd name="connsiteX4" fmla="*/ 0 w 2476500"/>
              <a:gd name="connsiteY4" fmla="*/ 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990600">
                <a:moveTo>
                  <a:pt x="0" y="0"/>
                </a:moveTo>
                <a:lnTo>
                  <a:pt x="2476500" y="0"/>
                </a:lnTo>
                <a:lnTo>
                  <a:pt x="2476500" y="990600"/>
                </a:lnTo>
                <a:lnTo>
                  <a:pt x="0" y="9906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73152" rIns="128016" bIns="73152" numCol="1" spcCol="1270" anchor="ctr" anchorCtr="0">
            <a:noAutofit/>
          </a:bodyPr>
          <a:lstStyle/>
          <a:p>
            <a:pPr marL="0" lvl="0" indent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b="1" kern="1200" dirty="0"/>
              <a:t>About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CCF1EC4-42CC-BF32-6E5F-94A618382D38}"/>
              </a:ext>
            </a:extLst>
          </p:cNvPr>
          <p:cNvSpPr/>
          <p:nvPr/>
        </p:nvSpPr>
        <p:spPr>
          <a:xfrm>
            <a:off x="6858000" y="1530150"/>
            <a:ext cx="4751611" cy="1211450"/>
          </a:xfrm>
          <a:custGeom>
            <a:avLst/>
            <a:gdLst>
              <a:gd name="connsiteX0" fmla="*/ 0 w 2476500"/>
              <a:gd name="connsiteY0" fmla="*/ 0 h 2854800"/>
              <a:gd name="connsiteX1" fmla="*/ 2476500 w 2476500"/>
              <a:gd name="connsiteY1" fmla="*/ 0 h 2854800"/>
              <a:gd name="connsiteX2" fmla="*/ 2476500 w 2476500"/>
              <a:gd name="connsiteY2" fmla="*/ 2854800 h 2854800"/>
              <a:gd name="connsiteX3" fmla="*/ 0 w 2476500"/>
              <a:gd name="connsiteY3" fmla="*/ 2854800 h 2854800"/>
              <a:gd name="connsiteX4" fmla="*/ 0 w 2476500"/>
              <a:gd name="connsiteY4" fmla="*/ 0 h 285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2854800">
                <a:moveTo>
                  <a:pt x="0" y="0"/>
                </a:moveTo>
                <a:lnTo>
                  <a:pt x="2476500" y="0"/>
                </a:lnTo>
                <a:lnTo>
                  <a:pt x="2476500" y="2854800"/>
                </a:lnTo>
                <a:lnTo>
                  <a:pt x="0" y="2854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800" kern="1200" dirty="0"/>
              <a:t>T-TEG platform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dirty="0"/>
              <a:t>Paperless project communication</a:t>
            </a:r>
            <a:endParaRPr lang="en-GB" sz="1800" kern="1200" dirty="0"/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dirty="0"/>
              <a:t>Field measurements accumulation &amp; usage</a:t>
            </a:r>
            <a:endParaRPr lang="en-GB" sz="1800" kern="1200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6B4B8BB-A55B-7E70-471A-D35F26932EDE}"/>
              </a:ext>
            </a:extLst>
          </p:cNvPr>
          <p:cNvSpPr/>
          <p:nvPr/>
        </p:nvSpPr>
        <p:spPr>
          <a:xfrm>
            <a:off x="6858001" y="2872692"/>
            <a:ext cx="4751612" cy="369883"/>
          </a:xfrm>
          <a:custGeom>
            <a:avLst/>
            <a:gdLst>
              <a:gd name="connsiteX0" fmla="*/ 0 w 2476500"/>
              <a:gd name="connsiteY0" fmla="*/ 0 h 990600"/>
              <a:gd name="connsiteX1" fmla="*/ 2476500 w 2476500"/>
              <a:gd name="connsiteY1" fmla="*/ 0 h 990600"/>
              <a:gd name="connsiteX2" fmla="*/ 2476500 w 2476500"/>
              <a:gd name="connsiteY2" fmla="*/ 990600 h 990600"/>
              <a:gd name="connsiteX3" fmla="*/ 0 w 2476500"/>
              <a:gd name="connsiteY3" fmla="*/ 990600 h 990600"/>
              <a:gd name="connsiteX4" fmla="*/ 0 w 2476500"/>
              <a:gd name="connsiteY4" fmla="*/ 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990600">
                <a:moveTo>
                  <a:pt x="0" y="0"/>
                </a:moveTo>
                <a:lnTo>
                  <a:pt x="2476500" y="0"/>
                </a:lnTo>
                <a:lnTo>
                  <a:pt x="2476500" y="990600"/>
                </a:lnTo>
                <a:lnTo>
                  <a:pt x="0" y="9906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-6076075"/>
              <a:satOff val="-413"/>
              <a:lumOff val="981"/>
              <a:alphaOff val="0"/>
            </a:schemeClr>
          </a:lnRef>
          <a:fillRef idx="1">
            <a:schemeClr val="accent5">
              <a:hueOff val="-6076075"/>
              <a:satOff val="-413"/>
              <a:lumOff val="981"/>
              <a:alphaOff val="0"/>
            </a:schemeClr>
          </a:fillRef>
          <a:effectRef idx="0">
            <a:schemeClr val="accent5">
              <a:hueOff val="-6076075"/>
              <a:satOff val="-413"/>
              <a:lumOff val="98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73152" rIns="128016" bIns="73152" numCol="1" spcCol="1270" anchor="ctr" anchorCtr="0">
            <a:noAutofit/>
          </a:bodyPr>
          <a:lstStyle/>
          <a:p>
            <a:pPr marL="0" lvl="0" indent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b="1" kern="1200" dirty="0"/>
              <a:t>Bharatnet 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96D9D6C-D05A-21C5-3D03-859BD7AA9801}"/>
              </a:ext>
            </a:extLst>
          </p:cNvPr>
          <p:cNvSpPr/>
          <p:nvPr/>
        </p:nvSpPr>
        <p:spPr>
          <a:xfrm>
            <a:off x="6858001" y="3304655"/>
            <a:ext cx="4751612" cy="1086769"/>
          </a:xfrm>
          <a:custGeom>
            <a:avLst/>
            <a:gdLst>
              <a:gd name="connsiteX0" fmla="*/ 0 w 2476500"/>
              <a:gd name="connsiteY0" fmla="*/ 0 h 2854800"/>
              <a:gd name="connsiteX1" fmla="*/ 2476500 w 2476500"/>
              <a:gd name="connsiteY1" fmla="*/ 0 h 2854800"/>
              <a:gd name="connsiteX2" fmla="*/ 2476500 w 2476500"/>
              <a:gd name="connsiteY2" fmla="*/ 2854800 h 2854800"/>
              <a:gd name="connsiteX3" fmla="*/ 0 w 2476500"/>
              <a:gd name="connsiteY3" fmla="*/ 2854800 h 2854800"/>
              <a:gd name="connsiteX4" fmla="*/ 0 w 2476500"/>
              <a:gd name="connsiteY4" fmla="*/ 0 h 285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2854800">
                <a:moveTo>
                  <a:pt x="0" y="0"/>
                </a:moveTo>
                <a:lnTo>
                  <a:pt x="2476500" y="0"/>
                </a:lnTo>
                <a:lnTo>
                  <a:pt x="2476500" y="2854800"/>
                </a:lnTo>
                <a:lnTo>
                  <a:pt x="0" y="2854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-5972333"/>
              <a:satOff val="1333"/>
              <a:lumOff val="200"/>
              <a:alphaOff val="0"/>
            </a:schemeClr>
          </a:lnRef>
          <a:fillRef idx="1">
            <a:schemeClr val="accent5">
              <a:tint val="40000"/>
              <a:alpha val="90000"/>
              <a:hueOff val="-5972333"/>
              <a:satOff val="1333"/>
              <a:lumOff val="200"/>
              <a:alphaOff val="0"/>
            </a:schemeClr>
          </a:fillRef>
          <a:effectRef idx="0">
            <a:schemeClr val="accent5">
              <a:tint val="40000"/>
              <a:alpha val="90000"/>
              <a:hueOff val="-5972333"/>
              <a:satOff val="1333"/>
              <a:lumOff val="20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800" kern="1200" dirty="0"/>
              <a:t>Lifecycle challenges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800" kern="1200" dirty="0"/>
              <a:t>Road to revenue 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800" kern="1200" dirty="0"/>
              <a:t>Series of successes challenge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E7A7A5B-FF7B-483F-2F91-1062C57A5658}"/>
              </a:ext>
            </a:extLst>
          </p:cNvPr>
          <p:cNvSpPr/>
          <p:nvPr/>
        </p:nvSpPr>
        <p:spPr>
          <a:xfrm>
            <a:off x="6858002" y="4522516"/>
            <a:ext cx="4751612" cy="369883"/>
          </a:xfrm>
          <a:custGeom>
            <a:avLst/>
            <a:gdLst>
              <a:gd name="connsiteX0" fmla="*/ 0 w 2476500"/>
              <a:gd name="connsiteY0" fmla="*/ 0 h 990600"/>
              <a:gd name="connsiteX1" fmla="*/ 2476500 w 2476500"/>
              <a:gd name="connsiteY1" fmla="*/ 0 h 990600"/>
              <a:gd name="connsiteX2" fmla="*/ 2476500 w 2476500"/>
              <a:gd name="connsiteY2" fmla="*/ 990600 h 990600"/>
              <a:gd name="connsiteX3" fmla="*/ 0 w 2476500"/>
              <a:gd name="connsiteY3" fmla="*/ 990600 h 990600"/>
              <a:gd name="connsiteX4" fmla="*/ 0 w 2476500"/>
              <a:gd name="connsiteY4" fmla="*/ 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990600">
                <a:moveTo>
                  <a:pt x="0" y="0"/>
                </a:moveTo>
                <a:lnTo>
                  <a:pt x="2476500" y="0"/>
                </a:lnTo>
                <a:lnTo>
                  <a:pt x="2476500" y="990600"/>
                </a:lnTo>
                <a:lnTo>
                  <a:pt x="0" y="9906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-12152150"/>
              <a:satOff val="-826"/>
              <a:lumOff val="1961"/>
              <a:alphaOff val="0"/>
            </a:schemeClr>
          </a:lnRef>
          <a:fillRef idx="1">
            <a:schemeClr val="accent5">
              <a:hueOff val="-12152150"/>
              <a:satOff val="-826"/>
              <a:lumOff val="1961"/>
              <a:alphaOff val="0"/>
            </a:schemeClr>
          </a:fillRef>
          <a:effectRef idx="0">
            <a:schemeClr val="accent5">
              <a:hueOff val="-12152150"/>
              <a:satOff val="-826"/>
              <a:lumOff val="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73152" rIns="128016" bIns="73152" numCol="1" spcCol="1270" anchor="ctr" anchorCtr="0">
            <a:noAutofit/>
          </a:bodyPr>
          <a:lstStyle/>
          <a:p>
            <a:pPr marL="0" lvl="0" indent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b="1" kern="1200" dirty="0"/>
              <a:t>Approach / Solutions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AAF02F0-8CA9-5630-ED81-C862DF06660D}"/>
              </a:ext>
            </a:extLst>
          </p:cNvPr>
          <p:cNvSpPr/>
          <p:nvPr/>
        </p:nvSpPr>
        <p:spPr>
          <a:xfrm>
            <a:off x="6858002" y="4954477"/>
            <a:ext cx="4751612" cy="1303689"/>
          </a:xfrm>
          <a:custGeom>
            <a:avLst/>
            <a:gdLst>
              <a:gd name="connsiteX0" fmla="*/ 0 w 2476500"/>
              <a:gd name="connsiteY0" fmla="*/ 0 h 2854800"/>
              <a:gd name="connsiteX1" fmla="*/ 2476500 w 2476500"/>
              <a:gd name="connsiteY1" fmla="*/ 0 h 2854800"/>
              <a:gd name="connsiteX2" fmla="*/ 2476500 w 2476500"/>
              <a:gd name="connsiteY2" fmla="*/ 2854800 h 2854800"/>
              <a:gd name="connsiteX3" fmla="*/ 0 w 2476500"/>
              <a:gd name="connsiteY3" fmla="*/ 2854800 h 2854800"/>
              <a:gd name="connsiteX4" fmla="*/ 0 w 2476500"/>
              <a:gd name="connsiteY4" fmla="*/ 0 h 285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2854800">
                <a:moveTo>
                  <a:pt x="0" y="0"/>
                </a:moveTo>
                <a:lnTo>
                  <a:pt x="2476500" y="0"/>
                </a:lnTo>
                <a:lnTo>
                  <a:pt x="2476500" y="2854800"/>
                </a:lnTo>
                <a:lnTo>
                  <a:pt x="0" y="2854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-11944666"/>
              <a:satOff val="2667"/>
              <a:lumOff val="401"/>
              <a:alphaOff val="0"/>
            </a:schemeClr>
          </a:lnRef>
          <a:fillRef idx="1">
            <a:schemeClr val="accent5">
              <a:tint val="40000"/>
              <a:alpha val="90000"/>
              <a:hueOff val="-11944666"/>
              <a:satOff val="2667"/>
              <a:lumOff val="401"/>
              <a:alphaOff val="0"/>
            </a:schemeClr>
          </a:fillRef>
          <a:effectRef idx="0">
            <a:schemeClr val="accent5">
              <a:tint val="40000"/>
              <a:alpha val="90000"/>
              <a:hueOff val="-11944666"/>
              <a:satOff val="2667"/>
              <a:lumOff val="401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800" kern="1200" dirty="0"/>
              <a:t>Intervention free data capture automation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800" kern="1200" dirty="0"/>
              <a:t>Align all to pre-defined Milestones 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800" kern="1200" dirty="0"/>
              <a:t>Collaborative working across teams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800" kern="1200" dirty="0"/>
              <a:t>Vision for Bharatnet NOC 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D832C81-FD61-007A-1078-E0B362C77FB7}"/>
              </a:ext>
            </a:extLst>
          </p:cNvPr>
          <p:cNvSpPr/>
          <p:nvPr/>
        </p:nvSpPr>
        <p:spPr>
          <a:xfrm>
            <a:off x="6858000" y="426996"/>
            <a:ext cx="4751611" cy="418140"/>
          </a:xfrm>
          <a:custGeom>
            <a:avLst/>
            <a:gdLst>
              <a:gd name="connsiteX0" fmla="*/ 0 w 2476500"/>
              <a:gd name="connsiteY0" fmla="*/ 0 h 990600"/>
              <a:gd name="connsiteX1" fmla="*/ 2476500 w 2476500"/>
              <a:gd name="connsiteY1" fmla="*/ 0 h 990600"/>
              <a:gd name="connsiteX2" fmla="*/ 2476500 w 2476500"/>
              <a:gd name="connsiteY2" fmla="*/ 990600 h 990600"/>
              <a:gd name="connsiteX3" fmla="*/ 0 w 2476500"/>
              <a:gd name="connsiteY3" fmla="*/ 990600 h 990600"/>
              <a:gd name="connsiteX4" fmla="*/ 0 w 2476500"/>
              <a:gd name="connsiteY4" fmla="*/ 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990600">
                <a:moveTo>
                  <a:pt x="0" y="0"/>
                </a:moveTo>
                <a:lnTo>
                  <a:pt x="2476500" y="0"/>
                </a:lnTo>
                <a:lnTo>
                  <a:pt x="2476500" y="990600"/>
                </a:lnTo>
                <a:lnTo>
                  <a:pt x="0" y="9906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73152" rIns="128016" bIns="73152" numCol="1" spcCol="1270" anchor="ctr" anchorCtr="0">
            <a:noAutofit/>
          </a:bodyPr>
          <a:lstStyle/>
          <a:p>
            <a:pPr marL="0" lvl="0" indent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b="1" kern="1200" dirty="0"/>
              <a:t>We briefly covered PIA perspective</a:t>
            </a:r>
          </a:p>
        </p:txBody>
      </p:sp>
    </p:spTree>
    <p:extLst>
      <p:ext uri="{BB962C8B-B14F-4D97-AF65-F5344CB8AC3E}">
        <p14:creationId xmlns:p14="http://schemas.microsoft.com/office/powerpoint/2010/main" val="3773368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ck chains">
            <a:extLst>
              <a:ext uri="{FF2B5EF4-FFF2-40B4-BE49-F238E27FC236}">
                <a16:creationId xmlns:a16="http://schemas.microsoft.com/office/drawing/2014/main" id="{C7134E4E-0FC1-8C20-931C-8C5964E0DD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rcRect t="22875" b="20853"/>
          <a:stretch>
            <a:fillRect/>
          </a:stretch>
        </p:blipFill>
        <p:spPr>
          <a:xfrm>
            <a:off x="47624" y="537149"/>
            <a:ext cx="12103235" cy="552235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F32A31-379C-E0A5-9A02-C96A7FBF8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38" y="86874"/>
            <a:ext cx="12103235" cy="374074"/>
          </a:xfrm>
        </p:spPr>
        <p:txBody>
          <a:bodyPr anchor="ctr">
            <a:noAutofit/>
          </a:bodyPr>
          <a:lstStyle/>
          <a:p>
            <a:r>
              <a:rPr lang="en-US" dirty="0"/>
              <a:t>The Accountability Chain ®evolution – Fully customized NOC </a:t>
            </a:r>
            <a:r>
              <a:rPr lang="en-IN" dirty="0"/>
              <a:t>for end-to-end performance</a:t>
            </a:r>
            <a:endParaRPr lang="hi-IN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661DBA7-D8A2-9B19-3637-73E90AABAA37}"/>
              </a:ext>
            </a:extLst>
          </p:cNvPr>
          <p:cNvGrpSpPr/>
          <p:nvPr/>
        </p:nvGrpSpPr>
        <p:grpSpPr>
          <a:xfrm>
            <a:off x="1056922" y="640832"/>
            <a:ext cx="5738014" cy="5418667"/>
            <a:chOff x="1577186" y="246692"/>
            <a:chExt cx="8826295" cy="5418667"/>
          </a:xfrm>
        </p:grpSpPr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549495F9-4F8F-BD44-1CA9-1D30382DADE9}"/>
                </a:ext>
              </a:extLst>
            </p:cNvPr>
            <p:cNvSpPr/>
            <p:nvPr/>
          </p:nvSpPr>
          <p:spPr>
            <a:xfrm>
              <a:off x="1577186" y="246692"/>
              <a:ext cx="8826295" cy="5418667"/>
            </a:xfrm>
            <a:prstGeom prst="triangle">
              <a:avLst/>
            </a:prstGeom>
            <a:gradFill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5400000" scaled="1"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i-IN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985D5ECC-228E-0D9A-AF68-76BABE75CC1A}"/>
                </a:ext>
              </a:extLst>
            </p:cNvPr>
            <p:cNvSpPr/>
            <p:nvPr/>
          </p:nvSpPr>
          <p:spPr>
            <a:xfrm>
              <a:off x="4286519" y="2345530"/>
              <a:ext cx="3522133" cy="481541"/>
            </a:xfrm>
            <a:custGeom>
              <a:avLst/>
              <a:gdLst>
                <a:gd name="connsiteX0" fmla="*/ 0 w 3522133"/>
                <a:gd name="connsiteY0" fmla="*/ 80258 h 481541"/>
                <a:gd name="connsiteX1" fmla="*/ 80258 w 3522133"/>
                <a:gd name="connsiteY1" fmla="*/ 0 h 481541"/>
                <a:gd name="connsiteX2" fmla="*/ 3441875 w 3522133"/>
                <a:gd name="connsiteY2" fmla="*/ 0 h 481541"/>
                <a:gd name="connsiteX3" fmla="*/ 3522133 w 3522133"/>
                <a:gd name="connsiteY3" fmla="*/ 80258 h 481541"/>
                <a:gd name="connsiteX4" fmla="*/ 3522133 w 3522133"/>
                <a:gd name="connsiteY4" fmla="*/ 401283 h 481541"/>
                <a:gd name="connsiteX5" fmla="*/ 3441875 w 3522133"/>
                <a:gd name="connsiteY5" fmla="*/ 481541 h 481541"/>
                <a:gd name="connsiteX6" fmla="*/ 80258 w 3522133"/>
                <a:gd name="connsiteY6" fmla="*/ 481541 h 481541"/>
                <a:gd name="connsiteX7" fmla="*/ 0 w 3522133"/>
                <a:gd name="connsiteY7" fmla="*/ 401283 h 481541"/>
                <a:gd name="connsiteX8" fmla="*/ 0 w 3522133"/>
                <a:gd name="connsiteY8" fmla="*/ 80258 h 48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22133" h="481541">
                  <a:moveTo>
                    <a:pt x="0" y="80258"/>
                  </a:moveTo>
                  <a:cubicBezTo>
                    <a:pt x="0" y="35933"/>
                    <a:pt x="35933" y="0"/>
                    <a:pt x="80258" y="0"/>
                  </a:cubicBezTo>
                  <a:lnTo>
                    <a:pt x="3441875" y="0"/>
                  </a:lnTo>
                  <a:cubicBezTo>
                    <a:pt x="3486200" y="0"/>
                    <a:pt x="3522133" y="35933"/>
                    <a:pt x="3522133" y="80258"/>
                  </a:cubicBezTo>
                  <a:lnTo>
                    <a:pt x="3522133" y="401283"/>
                  </a:lnTo>
                  <a:cubicBezTo>
                    <a:pt x="3522133" y="445608"/>
                    <a:pt x="3486200" y="481541"/>
                    <a:pt x="3441875" y="481541"/>
                  </a:cubicBezTo>
                  <a:lnTo>
                    <a:pt x="80258" y="481541"/>
                  </a:lnTo>
                  <a:cubicBezTo>
                    <a:pt x="35933" y="481541"/>
                    <a:pt x="0" y="445608"/>
                    <a:pt x="0" y="401283"/>
                  </a:cubicBezTo>
                  <a:lnTo>
                    <a:pt x="0" y="80258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1885696"/>
                <a:satOff val="-8343"/>
                <a:lumOff val="-1401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707" tIns="99707" rIns="99707" bIns="9970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/>
                <a:t>Regional Manager</a:t>
              </a: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F886B16-2CAB-B225-4D90-5D6F5AB7152A}"/>
                </a:ext>
              </a:extLst>
            </p:cNvPr>
            <p:cNvSpPr/>
            <p:nvPr/>
          </p:nvSpPr>
          <p:spPr>
            <a:xfrm>
              <a:off x="4286519" y="2887265"/>
              <a:ext cx="3522133" cy="481541"/>
            </a:xfrm>
            <a:custGeom>
              <a:avLst/>
              <a:gdLst>
                <a:gd name="connsiteX0" fmla="*/ 0 w 3522133"/>
                <a:gd name="connsiteY0" fmla="*/ 80258 h 481541"/>
                <a:gd name="connsiteX1" fmla="*/ 80258 w 3522133"/>
                <a:gd name="connsiteY1" fmla="*/ 0 h 481541"/>
                <a:gd name="connsiteX2" fmla="*/ 3441875 w 3522133"/>
                <a:gd name="connsiteY2" fmla="*/ 0 h 481541"/>
                <a:gd name="connsiteX3" fmla="*/ 3522133 w 3522133"/>
                <a:gd name="connsiteY3" fmla="*/ 80258 h 481541"/>
                <a:gd name="connsiteX4" fmla="*/ 3522133 w 3522133"/>
                <a:gd name="connsiteY4" fmla="*/ 401283 h 481541"/>
                <a:gd name="connsiteX5" fmla="*/ 3441875 w 3522133"/>
                <a:gd name="connsiteY5" fmla="*/ 481541 h 481541"/>
                <a:gd name="connsiteX6" fmla="*/ 80258 w 3522133"/>
                <a:gd name="connsiteY6" fmla="*/ 481541 h 481541"/>
                <a:gd name="connsiteX7" fmla="*/ 0 w 3522133"/>
                <a:gd name="connsiteY7" fmla="*/ 401283 h 481541"/>
                <a:gd name="connsiteX8" fmla="*/ 0 w 3522133"/>
                <a:gd name="connsiteY8" fmla="*/ 80258 h 48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22133" h="481541">
                  <a:moveTo>
                    <a:pt x="0" y="80258"/>
                  </a:moveTo>
                  <a:cubicBezTo>
                    <a:pt x="0" y="35933"/>
                    <a:pt x="35933" y="0"/>
                    <a:pt x="80258" y="0"/>
                  </a:cubicBezTo>
                  <a:lnTo>
                    <a:pt x="3441875" y="0"/>
                  </a:lnTo>
                  <a:cubicBezTo>
                    <a:pt x="3486200" y="0"/>
                    <a:pt x="3522133" y="35933"/>
                    <a:pt x="3522133" y="80258"/>
                  </a:cubicBezTo>
                  <a:lnTo>
                    <a:pt x="3522133" y="401283"/>
                  </a:lnTo>
                  <a:cubicBezTo>
                    <a:pt x="3522133" y="445608"/>
                    <a:pt x="3486200" y="481541"/>
                    <a:pt x="3441875" y="481541"/>
                  </a:cubicBezTo>
                  <a:lnTo>
                    <a:pt x="80258" y="481541"/>
                  </a:lnTo>
                  <a:cubicBezTo>
                    <a:pt x="35933" y="481541"/>
                    <a:pt x="0" y="445608"/>
                    <a:pt x="0" y="401283"/>
                  </a:cubicBezTo>
                  <a:lnTo>
                    <a:pt x="0" y="80258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2828544"/>
                <a:satOff val="-12515"/>
                <a:lumOff val="-2101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707" tIns="99707" rIns="99707" bIns="9970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/>
                <a:t>Circle Manager</a:t>
              </a: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AE0AE7B-FB30-3577-8038-29E4E0815C84}"/>
                </a:ext>
              </a:extLst>
            </p:cNvPr>
            <p:cNvSpPr/>
            <p:nvPr/>
          </p:nvSpPr>
          <p:spPr>
            <a:xfrm>
              <a:off x="4286519" y="3428999"/>
              <a:ext cx="3522133" cy="481541"/>
            </a:xfrm>
            <a:custGeom>
              <a:avLst/>
              <a:gdLst>
                <a:gd name="connsiteX0" fmla="*/ 0 w 3522133"/>
                <a:gd name="connsiteY0" fmla="*/ 80258 h 481541"/>
                <a:gd name="connsiteX1" fmla="*/ 80258 w 3522133"/>
                <a:gd name="connsiteY1" fmla="*/ 0 h 481541"/>
                <a:gd name="connsiteX2" fmla="*/ 3441875 w 3522133"/>
                <a:gd name="connsiteY2" fmla="*/ 0 h 481541"/>
                <a:gd name="connsiteX3" fmla="*/ 3522133 w 3522133"/>
                <a:gd name="connsiteY3" fmla="*/ 80258 h 481541"/>
                <a:gd name="connsiteX4" fmla="*/ 3522133 w 3522133"/>
                <a:gd name="connsiteY4" fmla="*/ 401283 h 481541"/>
                <a:gd name="connsiteX5" fmla="*/ 3441875 w 3522133"/>
                <a:gd name="connsiteY5" fmla="*/ 481541 h 481541"/>
                <a:gd name="connsiteX6" fmla="*/ 80258 w 3522133"/>
                <a:gd name="connsiteY6" fmla="*/ 481541 h 481541"/>
                <a:gd name="connsiteX7" fmla="*/ 0 w 3522133"/>
                <a:gd name="connsiteY7" fmla="*/ 401283 h 481541"/>
                <a:gd name="connsiteX8" fmla="*/ 0 w 3522133"/>
                <a:gd name="connsiteY8" fmla="*/ 80258 h 48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22133" h="481541">
                  <a:moveTo>
                    <a:pt x="0" y="80258"/>
                  </a:moveTo>
                  <a:cubicBezTo>
                    <a:pt x="0" y="35933"/>
                    <a:pt x="35933" y="0"/>
                    <a:pt x="80258" y="0"/>
                  </a:cubicBezTo>
                  <a:lnTo>
                    <a:pt x="3441875" y="0"/>
                  </a:lnTo>
                  <a:cubicBezTo>
                    <a:pt x="3486200" y="0"/>
                    <a:pt x="3522133" y="35933"/>
                    <a:pt x="3522133" y="80258"/>
                  </a:cubicBezTo>
                  <a:lnTo>
                    <a:pt x="3522133" y="401283"/>
                  </a:lnTo>
                  <a:cubicBezTo>
                    <a:pt x="3522133" y="445608"/>
                    <a:pt x="3486200" y="481541"/>
                    <a:pt x="3441875" y="481541"/>
                  </a:cubicBezTo>
                  <a:lnTo>
                    <a:pt x="80258" y="481541"/>
                  </a:lnTo>
                  <a:cubicBezTo>
                    <a:pt x="35933" y="481541"/>
                    <a:pt x="0" y="445608"/>
                    <a:pt x="0" y="401283"/>
                  </a:cubicBezTo>
                  <a:lnTo>
                    <a:pt x="0" y="80258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3771393"/>
                <a:satOff val="-16687"/>
                <a:lumOff val="-280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707" tIns="99707" rIns="99707" bIns="9970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/>
                <a:t>OFC manager</a:t>
              </a: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7AE58AB-E036-A180-8AAA-5F6F306F7A7A}"/>
                </a:ext>
              </a:extLst>
            </p:cNvPr>
            <p:cNvSpPr/>
            <p:nvPr/>
          </p:nvSpPr>
          <p:spPr>
            <a:xfrm>
              <a:off x="4286519" y="3970733"/>
              <a:ext cx="3522133" cy="481541"/>
            </a:xfrm>
            <a:custGeom>
              <a:avLst/>
              <a:gdLst>
                <a:gd name="connsiteX0" fmla="*/ 0 w 3522133"/>
                <a:gd name="connsiteY0" fmla="*/ 80258 h 481541"/>
                <a:gd name="connsiteX1" fmla="*/ 80258 w 3522133"/>
                <a:gd name="connsiteY1" fmla="*/ 0 h 481541"/>
                <a:gd name="connsiteX2" fmla="*/ 3441875 w 3522133"/>
                <a:gd name="connsiteY2" fmla="*/ 0 h 481541"/>
                <a:gd name="connsiteX3" fmla="*/ 3522133 w 3522133"/>
                <a:gd name="connsiteY3" fmla="*/ 80258 h 481541"/>
                <a:gd name="connsiteX4" fmla="*/ 3522133 w 3522133"/>
                <a:gd name="connsiteY4" fmla="*/ 401283 h 481541"/>
                <a:gd name="connsiteX5" fmla="*/ 3441875 w 3522133"/>
                <a:gd name="connsiteY5" fmla="*/ 481541 h 481541"/>
                <a:gd name="connsiteX6" fmla="*/ 80258 w 3522133"/>
                <a:gd name="connsiteY6" fmla="*/ 481541 h 481541"/>
                <a:gd name="connsiteX7" fmla="*/ 0 w 3522133"/>
                <a:gd name="connsiteY7" fmla="*/ 401283 h 481541"/>
                <a:gd name="connsiteX8" fmla="*/ 0 w 3522133"/>
                <a:gd name="connsiteY8" fmla="*/ 80258 h 48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22133" h="481541">
                  <a:moveTo>
                    <a:pt x="0" y="80258"/>
                  </a:moveTo>
                  <a:cubicBezTo>
                    <a:pt x="0" y="35933"/>
                    <a:pt x="35933" y="0"/>
                    <a:pt x="80258" y="0"/>
                  </a:cubicBezTo>
                  <a:lnTo>
                    <a:pt x="3441875" y="0"/>
                  </a:lnTo>
                  <a:cubicBezTo>
                    <a:pt x="3486200" y="0"/>
                    <a:pt x="3522133" y="35933"/>
                    <a:pt x="3522133" y="80258"/>
                  </a:cubicBezTo>
                  <a:lnTo>
                    <a:pt x="3522133" y="401283"/>
                  </a:lnTo>
                  <a:cubicBezTo>
                    <a:pt x="3522133" y="445608"/>
                    <a:pt x="3486200" y="481541"/>
                    <a:pt x="3441875" y="481541"/>
                  </a:cubicBezTo>
                  <a:lnTo>
                    <a:pt x="80258" y="481541"/>
                  </a:lnTo>
                  <a:cubicBezTo>
                    <a:pt x="35933" y="481541"/>
                    <a:pt x="0" y="445608"/>
                    <a:pt x="0" y="401283"/>
                  </a:cubicBezTo>
                  <a:lnTo>
                    <a:pt x="0" y="80258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4714241"/>
                <a:satOff val="-20859"/>
                <a:lumOff val="-350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707" tIns="99707" rIns="99707" bIns="9970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/>
                <a:t>OFC field engineer</a:t>
              </a: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0A9F4978-C518-01B9-DD03-26CE95CB71D9}"/>
                </a:ext>
              </a:extLst>
            </p:cNvPr>
            <p:cNvSpPr/>
            <p:nvPr/>
          </p:nvSpPr>
          <p:spPr>
            <a:xfrm>
              <a:off x="4286519" y="4512468"/>
              <a:ext cx="3522133" cy="481541"/>
            </a:xfrm>
            <a:custGeom>
              <a:avLst/>
              <a:gdLst>
                <a:gd name="connsiteX0" fmla="*/ 0 w 3522133"/>
                <a:gd name="connsiteY0" fmla="*/ 80258 h 481541"/>
                <a:gd name="connsiteX1" fmla="*/ 80258 w 3522133"/>
                <a:gd name="connsiteY1" fmla="*/ 0 h 481541"/>
                <a:gd name="connsiteX2" fmla="*/ 3441875 w 3522133"/>
                <a:gd name="connsiteY2" fmla="*/ 0 h 481541"/>
                <a:gd name="connsiteX3" fmla="*/ 3522133 w 3522133"/>
                <a:gd name="connsiteY3" fmla="*/ 80258 h 481541"/>
                <a:gd name="connsiteX4" fmla="*/ 3522133 w 3522133"/>
                <a:gd name="connsiteY4" fmla="*/ 401283 h 481541"/>
                <a:gd name="connsiteX5" fmla="*/ 3441875 w 3522133"/>
                <a:gd name="connsiteY5" fmla="*/ 481541 h 481541"/>
                <a:gd name="connsiteX6" fmla="*/ 80258 w 3522133"/>
                <a:gd name="connsiteY6" fmla="*/ 481541 h 481541"/>
                <a:gd name="connsiteX7" fmla="*/ 0 w 3522133"/>
                <a:gd name="connsiteY7" fmla="*/ 401283 h 481541"/>
                <a:gd name="connsiteX8" fmla="*/ 0 w 3522133"/>
                <a:gd name="connsiteY8" fmla="*/ 80258 h 48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22133" h="481541">
                  <a:moveTo>
                    <a:pt x="0" y="80258"/>
                  </a:moveTo>
                  <a:cubicBezTo>
                    <a:pt x="0" y="35933"/>
                    <a:pt x="35933" y="0"/>
                    <a:pt x="80258" y="0"/>
                  </a:cubicBezTo>
                  <a:lnTo>
                    <a:pt x="3441875" y="0"/>
                  </a:lnTo>
                  <a:cubicBezTo>
                    <a:pt x="3486200" y="0"/>
                    <a:pt x="3522133" y="35933"/>
                    <a:pt x="3522133" y="80258"/>
                  </a:cubicBezTo>
                  <a:lnTo>
                    <a:pt x="3522133" y="401283"/>
                  </a:lnTo>
                  <a:cubicBezTo>
                    <a:pt x="3522133" y="445608"/>
                    <a:pt x="3486200" y="481541"/>
                    <a:pt x="3441875" y="481541"/>
                  </a:cubicBezTo>
                  <a:lnTo>
                    <a:pt x="80258" y="481541"/>
                  </a:lnTo>
                  <a:cubicBezTo>
                    <a:pt x="35933" y="481541"/>
                    <a:pt x="0" y="445608"/>
                    <a:pt x="0" y="401283"/>
                  </a:cubicBezTo>
                  <a:lnTo>
                    <a:pt x="0" y="8025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</p:spPr>
          <p:style>
            <a:lnRef idx="2">
              <a:schemeClr val="accent4">
                <a:hueOff val="5657089"/>
                <a:satOff val="-25030"/>
                <a:lumOff val="-4203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707" tIns="99707" rIns="99707" bIns="9970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/>
                <a:t>Contractor N</a:t>
              </a: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57B94E46-3CB2-1BA9-7C58-5D7E067D7BCA}"/>
                </a:ext>
              </a:extLst>
            </p:cNvPr>
            <p:cNvSpPr/>
            <p:nvPr/>
          </p:nvSpPr>
          <p:spPr>
            <a:xfrm>
              <a:off x="4286519" y="5054202"/>
              <a:ext cx="3522133" cy="481541"/>
            </a:xfrm>
            <a:custGeom>
              <a:avLst/>
              <a:gdLst>
                <a:gd name="connsiteX0" fmla="*/ 0 w 3522133"/>
                <a:gd name="connsiteY0" fmla="*/ 80258 h 481541"/>
                <a:gd name="connsiteX1" fmla="*/ 80258 w 3522133"/>
                <a:gd name="connsiteY1" fmla="*/ 0 h 481541"/>
                <a:gd name="connsiteX2" fmla="*/ 3441875 w 3522133"/>
                <a:gd name="connsiteY2" fmla="*/ 0 h 481541"/>
                <a:gd name="connsiteX3" fmla="*/ 3522133 w 3522133"/>
                <a:gd name="connsiteY3" fmla="*/ 80258 h 481541"/>
                <a:gd name="connsiteX4" fmla="*/ 3522133 w 3522133"/>
                <a:gd name="connsiteY4" fmla="*/ 401283 h 481541"/>
                <a:gd name="connsiteX5" fmla="*/ 3441875 w 3522133"/>
                <a:gd name="connsiteY5" fmla="*/ 481541 h 481541"/>
                <a:gd name="connsiteX6" fmla="*/ 80258 w 3522133"/>
                <a:gd name="connsiteY6" fmla="*/ 481541 h 481541"/>
                <a:gd name="connsiteX7" fmla="*/ 0 w 3522133"/>
                <a:gd name="connsiteY7" fmla="*/ 401283 h 481541"/>
                <a:gd name="connsiteX8" fmla="*/ 0 w 3522133"/>
                <a:gd name="connsiteY8" fmla="*/ 80258 h 48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22133" h="481541">
                  <a:moveTo>
                    <a:pt x="0" y="80258"/>
                  </a:moveTo>
                  <a:cubicBezTo>
                    <a:pt x="0" y="35933"/>
                    <a:pt x="35933" y="0"/>
                    <a:pt x="80258" y="0"/>
                  </a:cubicBezTo>
                  <a:lnTo>
                    <a:pt x="3441875" y="0"/>
                  </a:lnTo>
                  <a:cubicBezTo>
                    <a:pt x="3486200" y="0"/>
                    <a:pt x="3522133" y="35933"/>
                    <a:pt x="3522133" y="80258"/>
                  </a:cubicBezTo>
                  <a:lnTo>
                    <a:pt x="3522133" y="401283"/>
                  </a:lnTo>
                  <a:cubicBezTo>
                    <a:pt x="3522133" y="445608"/>
                    <a:pt x="3486200" y="481541"/>
                    <a:pt x="3441875" y="481541"/>
                  </a:cubicBezTo>
                  <a:lnTo>
                    <a:pt x="80258" y="481541"/>
                  </a:lnTo>
                  <a:cubicBezTo>
                    <a:pt x="35933" y="481541"/>
                    <a:pt x="0" y="445608"/>
                    <a:pt x="0" y="401283"/>
                  </a:cubicBezTo>
                  <a:lnTo>
                    <a:pt x="0" y="8025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</p:spPr>
          <p:style>
            <a:lnRef idx="2">
              <a:schemeClr val="accent4">
                <a:hueOff val="6599937"/>
                <a:satOff val="-29202"/>
                <a:lumOff val="-4903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707" tIns="99707" rIns="99707" bIns="9970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/>
                <a:t>Resource 1 to n</a:t>
              </a: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20C8EEB-C578-3E6F-AF7E-9861CB1216E3}"/>
                </a:ext>
              </a:extLst>
            </p:cNvPr>
            <p:cNvSpPr/>
            <p:nvPr/>
          </p:nvSpPr>
          <p:spPr>
            <a:xfrm>
              <a:off x="4286519" y="1803796"/>
              <a:ext cx="3522133" cy="481541"/>
            </a:xfrm>
            <a:custGeom>
              <a:avLst/>
              <a:gdLst>
                <a:gd name="connsiteX0" fmla="*/ 0 w 3522133"/>
                <a:gd name="connsiteY0" fmla="*/ 80258 h 481541"/>
                <a:gd name="connsiteX1" fmla="*/ 80258 w 3522133"/>
                <a:gd name="connsiteY1" fmla="*/ 0 h 481541"/>
                <a:gd name="connsiteX2" fmla="*/ 3441875 w 3522133"/>
                <a:gd name="connsiteY2" fmla="*/ 0 h 481541"/>
                <a:gd name="connsiteX3" fmla="*/ 3522133 w 3522133"/>
                <a:gd name="connsiteY3" fmla="*/ 80258 h 481541"/>
                <a:gd name="connsiteX4" fmla="*/ 3522133 w 3522133"/>
                <a:gd name="connsiteY4" fmla="*/ 401283 h 481541"/>
                <a:gd name="connsiteX5" fmla="*/ 3441875 w 3522133"/>
                <a:gd name="connsiteY5" fmla="*/ 481541 h 481541"/>
                <a:gd name="connsiteX6" fmla="*/ 80258 w 3522133"/>
                <a:gd name="connsiteY6" fmla="*/ 481541 h 481541"/>
                <a:gd name="connsiteX7" fmla="*/ 0 w 3522133"/>
                <a:gd name="connsiteY7" fmla="*/ 401283 h 481541"/>
                <a:gd name="connsiteX8" fmla="*/ 0 w 3522133"/>
                <a:gd name="connsiteY8" fmla="*/ 80258 h 48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22133" h="481541">
                  <a:moveTo>
                    <a:pt x="0" y="80258"/>
                  </a:moveTo>
                  <a:cubicBezTo>
                    <a:pt x="0" y="35933"/>
                    <a:pt x="35933" y="0"/>
                    <a:pt x="80258" y="0"/>
                  </a:cubicBezTo>
                  <a:lnTo>
                    <a:pt x="3441875" y="0"/>
                  </a:lnTo>
                  <a:cubicBezTo>
                    <a:pt x="3486200" y="0"/>
                    <a:pt x="3522133" y="35933"/>
                    <a:pt x="3522133" y="80258"/>
                  </a:cubicBezTo>
                  <a:lnTo>
                    <a:pt x="3522133" y="401283"/>
                  </a:lnTo>
                  <a:cubicBezTo>
                    <a:pt x="3522133" y="445608"/>
                    <a:pt x="3486200" y="481541"/>
                    <a:pt x="3441875" y="481541"/>
                  </a:cubicBezTo>
                  <a:lnTo>
                    <a:pt x="80258" y="481541"/>
                  </a:lnTo>
                  <a:cubicBezTo>
                    <a:pt x="35933" y="481541"/>
                    <a:pt x="0" y="445608"/>
                    <a:pt x="0" y="401283"/>
                  </a:cubicBezTo>
                  <a:lnTo>
                    <a:pt x="0" y="80258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4">
                <a:hueOff val="942848"/>
                <a:satOff val="-4172"/>
                <a:lumOff val="-70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707" tIns="99707" rIns="99707" bIns="9970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/>
                <a:t>CXO</a:t>
              </a: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AFC28F9-625A-F974-8FA4-B731A457FD0A}"/>
                </a:ext>
              </a:extLst>
            </p:cNvPr>
            <p:cNvSpPr/>
            <p:nvPr/>
          </p:nvSpPr>
          <p:spPr>
            <a:xfrm>
              <a:off x="4286519" y="1262061"/>
              <a:ext cx="3522133" cy="481541"/>
            </a:xfrm>
            <a:custGeom>
              <a:avLst/>
              <a:gdLst>
                <a:gd name="connsiteX0" fmla="*/ 0 w 3522133"/>
                <a:gd name="connsiteY0" fmla="*/ 80258 h 481541"/>
                <a:gd name="connsiteX1" fmla="*/ 80258 w 3522133"/>
                <a:gd name="connsiteY1" fmla="*/ 0 h 481541"/>
                <a:gd name="connsiteX2" fmla="*/ 3441875 w 3522133"/>
                <a:gd name="connsiteY2" fmla="*/ 0 h 481541"/>
                <a:gd name="connsiteX3" fmla="*/ 3522133 w 3522133"/>
                <a:gd name="connsiteY3" fmla="*/ 80258 h 481541"/>
                <a:gd name="connsiteX4" fmla="*/ 3522133 w 3522133"/>
                <a:gd name="connsiteY4" fmla="*/ 401283 h 481541"/>
                <a:gd name="connsiteX5" fmla="*/ 3441875 w 3522133"/>
                <a:gd name="connsiteY5" fmla="*/ 481541 h 481541"/>
                <a:gd name="connsiteX6" fmla="*/ 80258 w 3522133"/>
                <a:gd name="connsiteY6" fmla="*/ 481541 h 481541"/>
                <a:gd name="connsiteX7" fmla="*/ 0 w 3522133"/>
                <a:gd name="connsiteY7" fmla="*/ 401283 h 481541"/>
                <a:gd name="connsiteX8" fmla="*/ 0 w 3522133"/>
                <a:gd name="connsiteY8" fmla="*/ 80258 h 48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22133" h="481541">
                  <a:moveTo>
                    <a:pt x="0" y="80258"/>
                  </a:moveTo>
                  <a:cubicBezTo>
                    <a:pt x="0" y="35933"/>
                    <a:pt x="35933" y="0"/>
                    <a:pt x="80258" y="0"/>
                  </a:cubicBezTo>
                  <a:lnTo>
                    <a:pt x="3441875" y="0"/>
                  </a:lnTo>
                  <a:cubicBezTo>
                    <a:pt x="3486200" y="0"/>
                    <a:pt x="3522133" y="35933"/>
                    <a:pt x="3522133" y="80258"/>
                  </a:cubicBezTo>
                  <a:lnTo>
                    <a:pt x="3522133" y="401283"/>
                  </a:lnTo>
                  <a:cubicBezTo>
                    <a:pt x="3522133" y="445608"/>
                    <a:pt x="3486200" y="481541"/>
                    <a:pt x="3441875" y="481541"/>
                  </a:cubicBezTo>
                  <a:lnTo>
                    <a:pt x="80258" y="481541"/>
                  </a:lnTo>
                  <a:cubicBezTo>
                    <a:pt x="35933" y="481541"/>
                    <a:pt x="0" y="445608"/>
                    <a:pt x="0" y="401283"/>
                  </a:cubicBezTo>
                  <a:lnTo>
                    <a:pt x="0" y="80258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707" tIns="99707" rIns="99707" bIns="9970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/>
                <a:t>CEO</a:t>
              </a:r>
            </a:p>
          </p:txBody>
        </p:sp>
      </p:grpSp>
      <p:sp>
        <p:nvSpPr>
          <p:cNvPr id="42" name="Right Arrow 41">
            <a:extLst>
              <a:ext uri="{FF2B5EF4-FFF2-40B4-BE49-F238E27FC236}">
                <a16:creationId xmlns:a16="http://schemas.microsoft.com/office/drawing/2014/main" id="{F9AB9DB9-5831-06F5-624D-978CAD3CA300}"/>
              </a:ext>
            </a:extLst>
          </p:cNvPr>
          <p:cNvSpPr/>
          <p:nvPr/>
        </p:nvSpPr>
        <p:spPr>
          <a:xfrm rot="3706738">
            <a:off x="3421284" y="3024883"/>
            <a:ext cx="5092262" cy="1249278"/>
          </a:xfrm>
          <a:prstGeom prst="rightArrow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 trust you chain</a:t>
            </a:r>
            <a:endParaRPr lang="hi-IN" sz="2000" dirty="0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14AE9CF-4B8F-06D4-C4D8-85D5561001A5}"/>
              </a:ext>
            </a:extLst>
          </p:cNvPr>
          <p:cNvSpPr/>
          <p:nvPr/>
        </p:nvSpPr>
        <p:spPr>
          <a:xfrm rot="17854435">
            <a:off x="-748498" y="2797311"/>
            <a:ext cx="5552097" cy="1249278"/>
          </a:xfrm>
          <a:prstGeom prst="rightArrow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  <a:lumMod val="79000"/>
                  <a:lumOff val="21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 have checked as per process chain &amp; recommend for approval chain</a:t>
            </a:r>
            <a:endParaRPr lang="hi-IN" sz="20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6EAEFDC-6BAA-4CD9-39C3-1F44DDC4F248}"/>
              </a:ext>
            </a:extLst>
          </p:cNvPr>
          <p:cNvSpPr txBox="1"/>
          <p:nvPr/>
        </p:nvSpPr>
        <p:spPr>
          <a:xfrm>
            <a:off x="1893947" y="580948"/>
            <a:ext cx="4871477" cy="40011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  <a:alpha val="10232"/>
                  <a:lumMod val="40019"/>
                  <a:lumOff val="59981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b="1" dirty="0"/>
              <a:t>&amp; beyond based on Schedule of Powers</a:t>
            </a:r>
            <a:endParaRPr lang="hi-IN" sz="20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D2E62AC-EB3C-F2B8-32D7-821029FA9E83}"/>
              </a:ext>
            </a:extLst>
          </p:cNvPr>
          <p:cNvSpPr txBox="1"/>
          <p:nvPr/>
        </p:nvSpPr>
        <p:spPr>
          <a:xfrm>
            <a:off x="7602449" y="545582"/>
            <a:ext cx="4481234" cy="5308184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IN" sz="1700" dirty="0">
                <a:solidFill>
                  <a:schemeClr val="tx1"/>
                </a:solidFill>
              </a:rPr>
              <a:t>Modern Network Operations </a:t>
            </a:r>
            <a:r>
              <a:rPr lang="en-IN" sz="1700" dirty="0" err="1">
                <a:solidFill>
                  <a:schemeClr val="tx1"/>
                </a:solidFill>
              </a:rPr>
              <a:t>Center</a:t>
            </a:r>
            <a:r>
              <a:rPr lang="en-IN" sz="1700" dirty="0">
                <a:solidFill>
                  <a:schemeClr val="tx1"/>
                </a:solidFill>
              </a:rPr>
              <a:t> (NOC) for BharatNet Field Infrastructure Monitoring - Tracks optical </a:t>
            </a:r>
            <a:r>
              <a:rPr lang="en-IN" sz="1700" dirty="0" err="1">
                <a:solidFill>
                  <a:schemeClr val="tx1"/>
                </a:solidFill>
              </a:rPr>
              <a:t>fiber</a:t>
            </a:r>
            <a:r>
              <a:rPr lang="en-IN" sz="1700" dirty="0">
                <a:solidFill>
                  <a:schemeClr val="tx1"/>
                </a:solidFill>
              </a:rPr>
              <a:t>, GPON equipment, Power &amp; all factors</a:t>
            </a: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§"/>
            </a:pPr>
            <a:r>
              <a:rPr lang="en-IN" sz="1700" dirty="0">
                <a:solidFill>
                  <a:schemeClr val="tx1"/>
                </a:solidFill>
              </a:rPr>
              <a:t>Data Lake - Aggregates real-time network data using IoT sensors / telemetry. Stores data for predictive maintenance, root cause analysis, and task automation.</a:t>
            </a: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§"/>
            </a:pPr>
            <a:r>
              <a:rPr lang="en-IN" sz="1700" dirty="0">
                <a:solidFill>
                  <a:schemeClr val="tx1"/>
                </a:solidFill>
              </a:rPr>
              <a:t>Performance Management for drill-down reports for stakeholders, tracking KPIs like uptime and delays.</a:t>
            </a: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§"/>
            </a:pPr>
            <a:r>
              <a:rPr lang="en-IN" sz="1700" dirty="0">
                <a:solidFill>
                  <a:schemeClr val="tx1"/>
                </a:solidFill>
              </a:rPr>
              <a:t>24x7 Monitoring with automated and human agents for continuous oversight.</a:t>
            </a:r>
            <a:br>
              <a:rPr lang="en-IN" sz="1700" dirty="0">
                <a:solidFill>
                  <a:schemeClr val="tx1"/>
                </a:solidFill>
              </a:rPr>
            </a:br>
            <a:r>
              <a:rPr lang="en-IN" sz="1700" dirty="0">
                <a:solidFill>
                  <a:schemeClr val="tx1"/>
                </a:solidFill>
              </a:rPr>
              <a:t>Trouble Ticket System for field tasks, ensuring accountability &amp;  transparency across hierarchy.</a:t>
            </a:r>
            <a:endParaRPr lang="hi-IN" sz="17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39D5B2-2DAB-5F93-1299-AC29EDF07279}"/>
              </a:ext>
            </a:extLst>
          </p:cNvPr>
          <p:cNvSpPr txBox="1"/>
          <p:nvPr/>
        </p:nvSpPr>
        <p:spPr>
          <a:xfrm>
            <a:off x="1256365" y="6226487"/>
            <a:ext cx="10449525" cy="40011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badi" panose="020B0604020104020204" pitchFamily="34" charset="0"/>
              </a:rPr>
              <a:t>Human intervention free accountability Chain running across multiple teams</a:t>
            </a:r>
            <a:endParaRPr lang="hi-IN" sz="20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544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3BFE55-66A6-5CB0-A8E9-893AD863C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28" y="712984"/>
            <a:ext cx="11918744" cy="5402333"/>
          </a:xfrm>
          <a:prstGeom prst="rect">
            <a:avLst/>
          </a:prstGeom>
        </p:spPr>
      </p:pic>
      <p:sp>
        <p:nvSpPr>
          <p:cNvPr id="6" name="Google Shape;96;p6">
            <a:extLst>
              <a:ext uri="{FF2B5EF4-FFF2-40B4-BE49-F238E27FC236}">
                <a16:creationId xmlns:a16="http://schemas.microsoft.com/office/drawing/2014/main" id="{31D0A097-5102-B137-3827-E2973C08C974}"/>
              </a:ext>
            </a:extLst>
          </p:cNvPr>
          <p:cNvSpPr txBox="1"/>
          <p:nvPr/>
        </p:nvSpPr>
        <p:spPr>
          <a:xfrm>
            <a:off x="0" y="-304690"/>
            <a:ext cx="12082272" cy="1017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304792" indent="-304792">
              <a:lnSpc>
                <a:spcPct val="115000"/>
              </a:lnSpc>
              <a:spcBef>
                <a:spcPts val="1600"/>
              </a:spcBef>
              <a:buClr>
                <a:schemeClr val="hlink"/>
              </a:buClr>
              <a:buSzPts val="1100"/>
            </a:pPr>
            <a:r>
              <a:rPr lang="en" sz="3200" b="1" dirty="0">
                <a:solidFill>
                  <a:schemeClr val="dk1"/>
                </a:solidFill>
                <a:latin typeface="Abadi" panose="020B0604020104020204" pitchFamily="34" charset="77"/>
                <a:ea typeface="Roboto"/>
                <a:cs typeface="Roboto"/>
                <a:sym typeface="Roboto"/>
              </a:rPr>
              <a:t>Network / ROW at a Glance – Live Dashboard Sample </a:t>
            </a:r>
            <a:endParaRPr sz="3200" b="1" dirty="0">
              <a:solidFill>
                <a:schemeClr val="dk1"/>
              </a:solidFill>
              <a:highlight>
                <a:srgbClr val="FFFFFF"/>
              </a:highlight>
              <a:latin typeface="Abadi" panose="020B0604020104020204" pitchFamily="34" charset="77"/>
              <a:ea typeface="Roboto"/>
              <a:cs typeface="Roboto"/>
              <a:sym typeface="Robo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D09186-28ED-41AD-BC9A-F4C939D9454A}"/>
              </a:ext>
            </a:extLst>
          </p:cNvPr>
          <p:cNvSpPr txBox="1"/>
          <p:nvPr/>
        </p:nvSpPr>
        <p:spPr>
          <a:xfrm>
            <a:off x="7071360" y="5272267"/>
            <a:ext cx="4896315" cy="1066446"/>
          </a:xfrm>
          <a:prstGeom prst="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333" b="1" dirty="0">
                <a:solidFill>
                  <a:schemeClr val="bg1"/>
                </a:solidFill>
                <a:latin typeface="Abadi" panose="020B0604020104020204" pitchFamily="34" charset="77"/>
              </a:rPr>
              <a:t>Central office overview of large projects – showing machine locations, output from each machine, and output summarization for various levels. User can drill down two details at machine level as shown in next slide. </a:t>
            </a:r>
          </a:p>
        </p:txBody>
      </p:sp>
    </p:spTree>
    <p:extLst>
      <p:ext uri="{BB962C8B-B14F-4D97-AF65-F5344CB8AC3E}">
        <p14:creationId xmlns:p14="http://schemas.microsoft.com/office/powerpoint/2010/main" val="106095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34D855-6FFC-43E8-02B2-88D1BF552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9" y="573530"/>
            <a:ext cx="10031088" cy="4146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C5EF11-28E0-1462-B35D-188FF0AED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379" y="4832862"/>
            <a:ext cx="922639" cy="1512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EAB4FE-4558-35D4-D1ED-EE0B34E41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403" y="1168259"/>
            <a:ext cx="1767629" cy="3112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9963EC-3FA1-F4EE-B49F-BAE380789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39" y="4820275"/>
            <a:ext cx="3841109" cy="1605240"/>
          </a:xfrm>
          <a:prstGeom prst="rect">
            <a:avLst/>
          </a:prstGeom>
        </p:spPr>
      </p:pic>
      <p:sp>
        <p:nvSpPr>
          <p:cNvPr id="8" name="Google Shape;96;p6">
            <a:extLst>
              <a:ext uri="{FF2B5EF4-FFF2-40B4-BE49-F238E27FC236}">
                <a16:creationId xmlns:a16="http://schemas.microsoft.com/office/drawing/2014/main" id="{F73BB1CE-2DEE-9CB6-B66D-B90605E5B683}"/>
              </a:ext>
            </a:extLst>
          </p:cNvPr>
          <p:cNvSpPr txBox="1"/>
          <p:nvPr/>
        </p:nvSpPr>
        <p:spPr>
          <a:xfrm>
            <a:off x="0" y="-304690"/>
            <a:ext cx="12082272" cy="1017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304792" indent="-304792">
              <a:lnSpc>
                <a:spcPct val="115000"/>
              </a:lnSpc>
              <a:spcBef>
                <a:spcPts val="1600"/>
              </a:spcBef>
              <a:buClr>
                <a:schemeClr val="hlink"/>
              </a:buClr>
              <a:buSzPts val="1100"/>
            </a:pPr>
            <a:r>
              <a:rPr lang="en" sz="3200" b="1" dirty="0">
                <a:solidFill>
                  <a:schemeClr val="dk1"/>
                </a:solidFill>
                <a:latin typeface="Abadi" panose="020B0604020104020204" pitchFamily="34" charset="77"/>
                <a:ea typeface="Roboto"/>
                <a:cs typeface="Roboto"/>
                <a:sym typeface="Roboto"/>
              </a:rPr>
              <a:t>OFC Field Asset capture - Lifecycle</a:t>
            </a:r>
            <a:endParaRPr sz="3200" b="1" dirty="0">
              <a:solidFill>
                <a:schemeClr val="dk1"/>
              </a:solidFill>
              <a:highlight>
                <a:srgbClr val="FFFFFF"/>
              </a:highlight>
              <a:latin typeface="Abadi" panose="020B0604020104020204" pitchFamily="34" charset="77"/>
              <a:ea typeface="Roboto"/>
              <a:cs typeface="Roboto"/>
              <a:sym typeface="Robot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D8175-3649-2E8D-BAD9-3CDCA1577C5C}"/>
              </a:ext>
            </a:extLst>
          </p:cNvPr>
          <p:cNvSpPr txBox="1"/>
          <p:nvPr/>
        </p:nvSpPr>
        <p:spPr>
          <a:xfrm>
            <a:off x="5508357" y="4917480"/>
            <a:ext cx="6445676" cy="1312603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333" b="1" dirty="0">
                <a:solidFill>
                  <a:schemeClr val="bg1"/>
                </a:solidFill>
                <a:latin typeface="Abadi" panose="020B0604020104020204" pitchFamily="34" charset="77"/>
              </a:rPr>
              <a:t>T-TEG Field asset deployment dashboard – captures live data from the field and presents to the executing or inspection agency for various project, acceptance and operations workflows</a:t>
            </a:r>
          </a:p>
          <a:p>
            <a:pPr>
              <a:lnSpc>
                <a:spcPct val="120000"/>
              </a:lnSpc>
            </a:pPr>
            <a:r>
              <a:rPr lang="en-US" sz="1333" b="1" dirty="0">
                <a:solidFill>
                  <a:schemeClr val="bg1"/>
                </a:solidFill>
                <a:latin typeface="Abadi" panose="020B0604020104020204" pitchFamily="34" charset="77"/>
              </a:rPr>
              <a:t>This data is the main input for electronic measurement book, where the techno commercial milestones are also tracked</a:t>
            </a:r>
          </a:p>
        </p:txBody>
      </p:sp>
    </p:spTree>
    <p:extLst>
      <p:ext uri="{BB962C8B-B14F-4D97-AF65-F5344CB8AC3E}">
        <p14:creationId xmlns:p14="http://schemas.microsoft.com/office/powerpoint/2010/main" val="3079506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7E438-EB37-CF33-E82A-8E5C5DC49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Scope – Proposed transformation roadmap </a:t>
            </a:r>
            <a:endParaRPr lang="hi-IN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9F510C5-5F66-30A3-914A-2D39A500B247}"/>
              </a:ext>
            </a:extLst>
          </p:cNvPr>
          <p:cNvGrpSpPr/>
          <p:nvPr/>
        </p:nvGrpSpPr>
        <p:grpSpPr>
          <a:xfrm>
            <a:off x="128066" y="4278274"/>
            <a:ext cx="8815199" cy="1486445"/>
            <a:chOff x="128066" y="4278274"/>
            <a:chExt cx="8970994" cy="1486445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6925C9B-A5AF-DEDF-4EED-C7ACFEFCA91D}"/>
                </a:ext>
              </a:extLst>
            </p:cNvPr>
            <p:cNvSpPr/>
            <p:nvPr/>
          </p:nvSpPr>
          <p:spPr>
            <a:xfrm>
              <a:off x="128066" y="4278274"/>
              <a:ext cx="2029636" cy="403200"/>
            </a:xfrm>
            <a:custGeom>
              <a:avLst/>
              <a:gdLst>
                <a:gd name="csX0" fmla="*/ 0 w 2029636"/>
                <a:gd name="csY0" fmla="*/ 0 h 403200"/>
                <a:gd name="csX1" fmla="*/ 2029636 w 2029636"/>
                <a:gd name="csY1" fmla="*/ 0 h 403200"/>
                <a:gd name="csX2" fmla="*/ 2029636 w 2029636"/>
                <a:gd name="csY2" fmla="*/ 403200 h 403200"/>
                <a:gd name="csX3" fmla="*/ 0 w 2029636"/>
                <a:gd name="csY3" fmla="*/ 403200 h 403200"/>
                <a:gd name="csX4" fmla="*/ 0 w 2029636"/>
                <a:gd name="csY4" fmla="*/ 0 h 4032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029636" h="403200">
                  <a:moveTo>
                    <a:pt x="0" y="0"/>
                  </a:moveTo>
                  <a:lnTo>
                    <a:pt x="2029636" y="0"/>
                  </a:lnTo>
                  <a:lnTo>
                    <a:pt x="2029636" y="403200"/>
                  </a:lnTo>
                  <a:lnTo>
                    <a:pt x="0" y="4032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568" tIns="56896" rIns="99568" bIns="56896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 dirty="0"/>
                <a:t>Planning</a:t>
              </a: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50A4966-C88B-D659-7784-4FC67A082BDB}"/>
                </a:ext>
              </a:extLst>
            </p:cNvPr>
            <p:cNvSpPr/>
            <p:nvPr/>
          </p:nvSpPr>
          <p:spPr>
            <a:xfrm>
              <a:off x="128066" y="4681474"/>
              <a:ext cx="2029636" cy="1083245"/>
            </a:xfrm>
            <a:custGeom>
              <a:avLst/>
              <a:gdLst>
                <a:gd name="csX0" fmla="*/ 0 w 2029636"/>
                <a:gd name="csY0" fmla="*/ 0 h 1083245"/>
                <a:gd name="csX1" fmla="*/ 2029636 w 2029636"/>
                <a:gd name="csY1" fmla="*/ 0 h 1083245"/>
                <a:gd name="csX2" fmla="*/ 2029636 w 2029636"/>
                <a:gd name="csY2" fmla="*/ 1083245 h 1083245"/>
                <a:gd name="csX3" fmla="*/ 0 w 2029636"/>
                <a:gd name="csY3" fmla="*/ 1083245 h 1083245"/>
                <a:gd name="csX4" fmla="*/ 0 w 2029636"/>
                <a:gd name="csY4" fmla="*/ 0 h 10832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029636" h="1083245">
                  <a:moveTo>
                    <a:pt x="0" y="0"/>
                  </a:moveTo>
                  <a:lnTo>
                    <a:pt x="2029636" y="0"/>
                  </a:lnTo>
                  <a:lnTo>
                    <a:pt x="2029636" y="1083245"/>
                  </a:lnTo>
                  <a:lnTo>
                    <a:pt x="0" y="108324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400" kern="1200" dirty="0"/>
                <a:t>GIS planning 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400" kern="1200" dirty="0"/>
                <a:t>Survey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400" kern="1200" dirty="0" err="1"/>
                <a:t>BoQ</a:t>
              </a:r>
              <a:r>
                <a:rPr lang="en-GB" sz="1400" kern="1200" dirty="0"/>
                <a:t> </a:t>
              </a: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24441FD-714C-A734-FDC2-5459CE7C8036}"/>
                </a:ext>
              </a:extLst>
            </p:cNvPr>
            <p:cNvSpPr/>
            <p:nvPr/>
          </p:nvSpPr>
          <p:spPr>
            <a:xfrm>
              <a:off x="2441852" y="4278274"/>
              <a:ext cx="2029636" cy="403200"/>
            </a:xfrm>
            <a:custGeom>
              <a:avLst/>
              <a:gdLst>
                <a:gd name="csX0" fmla="*/ 0 w 2029636"/>
                <a:gd name="csY0" fmla="*/ 0 h 403200"/>
                <a:gd name="csX1" fmla="*/ 2029636 w 2029636"/>
                <a:gd name="csY1" fmla="*/ 0 h 403200"/>
                <a:gd name="csX2" fmla="*/ 2029636 w 2029636"/>
                <a:gd name="csY2" fmla="*/ 403200 h 403200"/>
                <a:gd name="csX3" fmla="*/ 0 w 2029636"/>
                <a:gd name="csY3" fmla="*/ 403200 h 403200"/>
                <a:gd name="csX4" fmla="*/ 0 w 2029636"/>
                <a:gd name="csY4" fmla="*/ 0 h 4032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029636" h="403200">
                  <a:moveTo>
                    <a:pt x="0" y="0"/>
                  </a:moveTo>
                  <a:lnTo>
                    <a:pt x="2029636" y="0"/>
                  </a:lnTo>
                  <a:lnTo>
                    <a:pt x="2029636" y="403200"/>
                  </a:lnTo>
                  <a:lnTo>
                    <a:pt x="0" y="4032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568" tIns="56896" rIns="99568" bIns="56896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 dirty="0"/>
                <a:t>Deployment</a:t>
              </a: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9B71F3D-461D-C18D-A35D-C612E43408E4}"/>
                </a:ext>
              </a:extLst>
            </p:cNvPr>
            <p:cNvSpPr/>
            <p:nvPr/>
          </p:nvSpPr>
          <p:spPr>
            <a:xfrm>
              <a:off x="2441852" y="4681474"/>
              <a:ext cx="2029636" cy="1083245"/>
            </a:xfrm>
            <a:custGeom>
              <a:avLst/>
              <a:gdLst>
                <a:gd name="csX0" fmla="*/ 0 w 2029636"/>
                <a:gd name="csY0" fmla="*/ 0 h 1083245"/>
                <a:gd name="csX1" fmla="*/ 2029636 w 2029636"/>
                <a:gd name="csY1" fmla="*/ 0 h 1083245"/>
                <a:gd name="csX2" fmla="*/ 2029636 w 2029636"/>
                <a:gd name="csY2" fmla="*/ 1083245 h 1083245"/>
                <a:gd name="csX3" fmla="*/ 0 w 2029636"/>
                <a:gd name="csY3" fmla="*/ 1083245 h 1083245"/>
                <a:gd name="csX4" fmla="*/ 0 w 2029636"/>
                <a:gd name="csY4" fmla="*/ 0 h 10832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029636" h="1083245">
                  <a:moveTo>
                    <a:pt x="0" y="0"/>
                  </a:moveTo>
                  <a:lnTo>
                    <a:pt x="2029636" y="0"/>
                  </a:lnTo>
                  <a:lnTo>
                    <a:pt x="2029636" y="1083245"/>
                  </a:lnTo>
                  <a:lnTo>
                    <a:pt x="0" y="108324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400" kern="1200" dirty="0"/>
                <a:t>T&amp;D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400" kern="1200" dirty="0"/>
                <a:t>Blowing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400" kern="1200" dirty="0"/>
                <a:t>Splicing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400" kern="1200" dirty="0" err="1"/>
                <a:t>eMB</a:t>
              </a:r>
              <a:r>
                <a:rPr lang="en-GB" sz="1400" kern="1200" dirty="0"/>
                <a:t> / ABD</a:t>
              </a: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9ACF1D5-9A08-DC1B-2AE4-D24EB452CB2C}"/>
                </a:ext>
              </a:extLst>
            </p:cNvPr>
            <p:cNvSpPr/>
            <p:nvPr/>
          </p:nvSpPr>
          <p:spPr>
            <a:xfrm>
              <a:off x="4755638" y="4278274"/>
              <a:ext cx="2029636" cy="403200"/>
            </a:xfrm>
            <a:custGeom>
              <a:avLst/>
              <a:gdLst>
                <a:gd name="csX0" fmla="*/ 0 w 2029636"/>
                <a:gd name="csY0" fmla="*/ 0 h 403200"/>
                <a:gd name="csX1" fmla="*/ 2029636 w 2029636"/>
                <a:gd name="csY1" fmla="*/ 0 h 403200"/>
                <a:gd name="csX2" fmla="*/ 2029636 w 2029636"/>
                <a:gd name="csY2" fmla="*/ 403200 h 403200"/>
                <a:gd name="csX3" fmla="*/ 0 w 2029636"/>
                <a:gd name="csY3" fmla="*/ 403200 h 403200"/>
                <a:gd name="csX4" fmla="*/ 0 w 2029636"/>
                <a:gd name="csY4" fmla="*/ 0 h 4032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029636" h="403200">
                  <a:moveTo>
                    <a:pt x="0" y="0"/>
                  </a:moveTo>
                  <a:lnTo>
                    <a:pt x="2029636" y="0"/>
                  </a:lnTo>
                  <a:lnTo>
                    <a:pt x="2029636" y="403200"/>
                  </a:lnTo>
                  <a:lnTo>
                    <a:pt x="0" y="4032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568" tIns="56896" rIns="99568" bIns="56896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 dirty="0"/>
                <a:t>Acceptance</a:t>
              </a: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169334D-2934-AF13-3B50-E29B73EEF815}"/>
                </a:ext>
              </a:extLst>
            </p:cNvPr>
            <p:cNvSpPr/>
            <p:nvPr/>
          </p:nvSpPr>
          <p:spPr>
            <a:xfrm>
              <a:off x="4755638" y="4681474"/>
              <a:ext cx="2029636" cy="1083245"/>
            </a:xfrm>
            <a:custGeom>
              <a:avLst/>
              <a:gdLst>
                <a:gd name="csX0" fmla="*/ 0 w 2029636"/>
                <a:gd name="csY0" fmla="*/ 0 h 1083245"/>
                <a:gd name="csX1" fmla="*/ 2029636 w 2029636"/>
                <a:gd name="csY1" fmla="*/ 0 h 1083245"/>
                <a:gd name="csX2" fmla="*/ 2029636 w 2029636"/>
                <a:gd name="csY2" fmla="*/ 1083245 h 1083245"/>
                <a:gd name="csX3" fmla="*/ 0 w 2029636"/>
                <a:gd name="csY3" fmla="*/ 1083245 h 1083245"/>
                <a:gd name="csX4" fmla="*/ 0 w 2029636"/>
                <a:gd name="csY4" fmla="*/ 0 h 10832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029636" h="1083245">
                  <a:moveTo>
                    <a:pt x="0" y="0"/>
                  </a:moveTo>
                  <a:lnTo>
                    <a:pt x="2029636" y="0"/>
                  </a:lnTo>
                  <a:lnTo>
                    <a:pt x="2029636" y="1083245"/>
                  </a:lnTo>
                  <a:lnTo>
                    <a:pt x="0" y="108324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400" kern="1200" dirty="0"/>
                <a:t>End to end testing / OTDR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400" kern="1200" dirty="0"/>
                <a:t>IE interactions </a:t>
              </a: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BF837E25-73B4-509B-A9AA-941B60C34209}"/>
                </a:ext>
              </a:extLst>
            </p:cNvPr>
            <p:cNvSpPr/>
            <p:nvPr/>
          </p:nvSpPr>
          <p:spPr>
            <a:xfrm>
              <a:off x="7069424" y="4278274"/>
              <a:ext cx="2029636" cy="403200"/>
            </a:xfrm>
            <a:custGeom>
              <a:avLst/>
              <a:gdLst>
                <a:gd name="csX0" fmla="*/ 0 w 2029636"/>
                <a:gd name="csY0" fmla="*/ 0 h 403200"/>
                <a:gd name="csX1" fmla="*/ 2029636 w 2029636"/>
                <a:gd name="csY1" fmla="*/ 0 h 403200"/>
                <a:gd name="csX2" fmla="*/ 2029636 w 2029636"/>
                <a:gd name="csY2" fmla="*/ 403200 h 403200"/>
                <a:gd name="csX3" fmla="*/ 0 w 2029636"/>
                <a:gd name="csY3" fmla="*/ 403200 h 403200"/>
                <a:gd name="csX4" fmla="*/ 0 w 2029636"/>
                <a:gd name="csY4" fmla="*/ 0 h 4032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029636" h="403200">
                  <a:moveTo>
                    <a:pt x="0" y="0"/>
                  </a:moveTo>
                  <a:lnTo>
                    <a:pt x="2029636" y="0"/>
                  </a:lnTo>
                  <a:lnTo>
                    <a:pt x="2029636" y="403200"/>
                  </a:lnTo>
                  <a:lnTo>
                    <a:pt x="0" y="4032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568" tIns="56896" rIns="99568" bIns="56896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 dirty="0"/>
                <a:t>Operations </a:t>
              </a: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AE6FDAE-D0DC-04C5-3329-5BB116686809}"/>
                </a:ext>
              </a:extLst>
            </p:cNvPr>
            <p:cNvSpPr/>
            <p:nvPr/>
          </p:nvSpPr>
          <p:spPr>
            <a:xfrm>
              <a:off x="7069424" y="4681474"/>
              <a:ext cx="2029636" cy="1083245"/>
            </a:xfrm>
            <a:custGeom>
              <a:avLst/>
              <a:gdLst>
                <a:gd name="csX0" fmla="*/ 0 w 2029636"/>
                <a:gd name="csY0" fmla="*/ 0 h 1083245"/>
                <a:gd name="csX1" fmla="*/ 2029636 w 2029636"/>
                <a:gd name="csY1" fmla="*/ 0 h 1083245"/>
                <a:gd name="csX2" fmla="*/ 2029636 w 2029636"/>
                <a:gd name="csY2" fmla="*/ 1083245 h 1083245"/>
                <a:gd name="csX3" fmla="*/ 0 w 2029636"/>
                <a:gd name="csY3" fmla="*/ 1083245 h 1083245"/>
                <a:gd name="csX4" fmla="*/ 0 w 2029636"/>
                <a:gd name="csY4" fmla="*/ 0 h 10832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029636" h="1083245">
                  <a:moveTo>
                    <a:pt x="0" y="0"/>
                  </a:moveTo>
                  <a:lnTo>
                    <a:pt x="2029636" y="0"/>
                  </a:lnTo>
                  <a:lnTo>
                    <a:pt x="2029636" y="1083245"/>
                  </a:lnTo>
                  <a:lnTo>
                    <a:pt x="0" y="108324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400" kern="1200" dirty="0"/>
                <a:t>MSA automation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400" kern="1200" dirty="0"/>
                <a:t>Predictive maintenance 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400" kern="1200" dirty="0"/>
                <a:t>Incident management </a:t>
              </a:r>
            </a:p>
          </p:txBody>
        </p:sp>
      </p:grpSp>
      <p:sp>
        <p:nvSpPr>
          <p:cNvPr id="15" name="Freeform 14">
            <a:extLst>
              <a:ext uri="{FF2B5EF4-FFF2-40B4-BE49-F238E27FC236}">
                <a16:creationId xmlns:a16="http://schemas.microsoft.com/office/drawing/2014/main" id="{C924764B-239B-EAA5-3461-B261067A0282}"/>
              </a:ext>
            </a:extLst>
          </p:cNvPr>
          <p:cNvSpPr/>
          <p:nvPr/>
        </p:nvSpPr>
        <p:spPr>
          <a:xfrm>
            <a:off x="61479" y="3834333"/>
            <a:ext cx="8818574" cy="374075"/>
          </a:xfrm>
          <a:custGeom>
            <a:avLst/>
            <a:gdLst>
              <a:gd name="csX0" fmla="*/ 0 w 1592717"/>
              <a:gd name="csY0" fmla="*/ 0 h 955630"/>
              <a:gd name="csX1" fmla="*/ 1592717 w 1592717"/>
              <a:gd name="csY1" fmla="*/ 0 h 955630"/>
              <a:gd name="csX2" fmla="*/ 1592717 w 1592717"/>
              <a:gd name="csY2" fmla="*/ 955630 h 955630"/>
              <a:gd name="csX3" fmla="*/ 0 w 1592717"/>
              <a:gd name="csY3" fmla="*/ 955630 h 955630"/>
              <a:gd name="csX4" fmla="*/ 0 w 1592717"/>
              <a:gd name="csY4" fmla="*/ 0 h 9556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592717" h="955630">
                <a:moveTo>
                  <a:pt x="0" y="0"/>
                </a:moveTo>
                <a:lnTo>
                  <a:pt x="1592717" y="0"/>
                </a:lnTo>
                <a:lnTo>
                  <a:pt x="1592717" y="955630"/>
                </a:lnTo>
                <a:lnTo>
                  <a:pt x="0" y="95563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kern="1200" dirty="0"/>
              <a:t>BSNL - Billing and commercial management 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48F17D5-C9EB-F6CF-F0C0-84AAD88374BF}"/>
              </a:ext>
            </a:extLst>
          </p:cNvPr>
          <p:cNvSpPr/>
          <p:nvPr/>
        </p:nvSpPr>
        <p:spPr>
          <a:xfrm>
            <a:off x="47624" y="1903928"/>
            <a:ext cx="11942618" cy="535491"/>
          </a:xfrm>
          <a:custGeom>
            <a:avLst/>
            <a:gdLst>
              <a:gd name="csX0" fmla="*/ 0 w 1592717"/>
              <a:gd name="csY0" fmla="*/ 0 h 955630"/>
              <a:gd name="csX1" fmla="*/ 1592717 w 1592717"/>
              <a:gd name="csY1" fmla="*/ 0 h 955630"/>
              <a:gd name="csX2" fmla="*/ 1592717 w 1592717"/>
              <a:gd name="csY2" fmla="*/ 955630 h 955630"/>
              <a:gd name="csX3" fmla="*/ 0 w 1592717"/>
              <a:gd name="csY3" fmla="*/ 955630 h 955630"/>
              <a:gd name="csX4" fmla="*/ 0 w 1592717"/>
              <a:gd name="csY4" fmla="*/ 0 h 9556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592717" h="955630">
                <a:moveTo>
                  <a:pt x="0" y="0"/>
                </a:moveTo>
                <a:lnTo>
                  <a:pt x="1592717" y="0"/>
                </a:lnTo>
                <a:lnTo>
                  <a:pt x="1592717" y="955630"/>
                </a:lnTo>
                <a:lnTo>
                  <a:pt x="0" y="95563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kern="1200" dirty="0">
                <a:solidFill>
                  <a:schemeClr val="tx1"/>
                </a:solidFill>
              </a:rPr>
              <a:t>Vendor management (External / Internal) – SCM support – techno commercial integrations 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455FC4B-105F-621F-AC73-F818A74B64DC}"/>
              </a:ext>
            </a:extLst>
          </p:cNvPr>
          <p:cNvSpPr/>
          <p:nvPr/>
        </p:nvSpPr>
        <p:spPr>
          <a:xfrm>
            <a:off x="47624" y="1301187"/>
            <a:ext cx="11942618" cy="535491"/>
          </a:xfrm>
          <a:custGeom>
            <a:avLst/>
            <a:gdLst>
              <a:gd name="csX0" fmla="*/ 0 w 1592717"/>
              <a:gd name="csY0" fmla="*/ 0 h 955630"/>
              <a:gd name="csX1" fmla="*/ 1592717 w 1592717"/>
              <a:gd name="csY1" fmla="*/ 0 h 955630"/>
              <a:gd name="csX2" fmla="*/ 1592717 w 1592717"/>
              <a:gd name="csY2" fmla="*/ 955630 h 955630"/>
              <a:gd name="csX3" fmla="*/ 0 w 1592717"/>
              <a:gd name="csY3" fmla="*/ 955630 h 955630"/>
              <a:gd name="csX4" fmla="*/ 0 w 1592717"/>
              <a:gd name="csY4" fmla="*/ 0 h 9556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592717" h="955630">
                <a:moveTo>
                  <a:pt x="0" y="0"/>
                </a:moveTo>
                <a:lnTo>
                  <a:pt x="1592717" y="0"/>
                </a:lnTo>
                <a:lnTo>
                  <a:pt x="1592717" y="955630"/>
                </a:lnTo>
                <a:lnTo>
                  <a:pt x="0" y="95563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kern="1200" dirty="0">
                <a:solidFill>
                  <a:schemeClr val="tx1"/>
                </a:solidFill>
              </a:rPr>
              <a:t>Synergy &amp; Settlement  - Optimum internal and external resource management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87D25AE-AE36-58E5-AFAC-36CA150A4135}"/>
              </a:ext>
            </a:extLst>
          </p:cNvPr>
          <p:cNvSpPr/>
          <p:nvPr/>
        </p:nvSpPr>
        <p:spPr>
          <a:xfrm>
            <a:off x="47624" y="3109408"/>
            <a:ext cx="11942618" cy="535491"/>
          </a:xfrm>
          <a:custGeom>
            <a:avLst/>
            <a:gdLst>
              <a:gd name="csX0" fmla="*/ 0 w 1592717"/>
              <a:gd name="csY0" fmla="*/ 0 h 955630"/>
              <a:gd name="csX1" fmla="*/ 1592717 w 1592717"/>
              <a:gd name="csY1" fmla="*/ 0 h 955630"/>
              <a:gd name="csX2" fmla="*/ 1592717 w 1592717"/>
              <a:gd name="csY2" fmla="*/ 955630 h 955630"/>
              <a:gd name="csX3" fmla="*/ 0 w 1592717"/>
              <a:gd name="csY3" fmla="*/ 955630 h 955630"/>
              <a:gd name="csX4" fmla="*/ 0 w 1592717"/>
              <a:gd name="csY4" fmla="*/ 0 h 9556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592717" h="955630">
                <a:moveTo>
                  <a:pt x="0" y="0"/>
                </a:moveTo>
                <a:lnTo>
                  <a:pt x="1592717" y="0"/>
                </a:lnTo>
                <a:lnTo>
                  <a:pt x="1592717" y="955630"/>
                </a:lnTo>
                <a:lnTo>
                  <a:pt x="0" y="95563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kern="1200" dirty="0">
                <a:solidFill>
                  <a:schemeClr val="tx1"/>
                </a:solidFill>
              </a:rPr>
              <a:t>Task management  - Tech enabled Work Orders / Trouble Tickets – creation to closure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D8CE0CBA-FB2B-7118-F5EA-E73BDC204396}"/>
              </a:ext>
            </a:extLst>
          </p:cNvPr>
          <p:cNvSpPr/>
          <p:nvPr/>
        </p:nvSpPr>
        <p:spPr>
          <a:xfrm>
            <a:off x="4615144" y="698445"/>
            <a:ext cx="2807577" cy="535492"/>
          </a:xfrm>
          <a:custGeom>
            <a:avLst/>
            <a:gdLst>
              <a:gd name="csX0" fmla="*/ 0 w 1592717"/>
              <a:gd name="csY0" fmla="*/ 0 h 955630"/>
              <a:gd name="csX1" fmla="*/ 1592717 w 1592717"/>
              <a:gd name="csY1" fmla="*/ 0 h 955630"/>
              <a:gd name="csX2" fmla="*/ 1592717 w 1592717"/>
              <a:gd name="csY2" fmla="*/ 955630 h 955630"/>
              <a:gd name="csX3" fmla="*/ 0 w 1592717"/>
              <a:gd name="csY3" fmla="*/ 955630 h 955630"/>
              <a:gd name="csX4" fmla="*/ 0 w 1592717"/>
              <a:gd name="csY4" fmla="*/ 0 h 9556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592717" h="955630">
                <a:moveTo>
                  <a:pt x="0" y="0"/>
                </a:moveTo>
                <a:lnTo>
                  <a:pt x="1592717" y="0"/>
                </a:lnTo>
                <a:lnTo>
                  <a:pt x="1592717" y="955630"/>
                </a:lnTo>
                <a:lnTo>
                  <a:pt x="0" y="95563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kern="1200" dirty="0"/>
              <a:t>Executive governance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5A75416-5808-DB59-B2C0-DA3FCF89C743}"/>
                  </a:ext>
                </a:extLst>
              </p14:cNvPr>
              <p14:cNvContentPartPr/>
              <p14:nvPr/>
            </p14:nvContentPartPr>
            <p14:xfrm>
              <a:off x="10053621" y="3764874"/>
              <a:ext cx="466200" cy="2136005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5A75416-5808-DB59-B2C0-DA3FCF89C74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39581" y="3750833"/>
                <a:ext cx="494280" cy="21644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92104EF-70DB-1151-0B0E-F42BD412153E}"/>
                  </a:ext>
                </a:extLst>
              </p14:cNvPr>
              <p14:cNvContentPartPr/>
              <p14:nvPr/>
            </p14:nvContentPartPr>
            <p14:xfrm>
              <a:off x="10344569" y="3764869"/>
              <a:ext cx="466200" cy="2136005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92104EF-70DB-1151-0B0E-F42BD412153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0529" y="3750828"/>
                <a:ext cx="494280" cy="2164447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Freeform 23">
            <a:extLst>
              <a:ext uri="{FF2B5EF4-FFF2-40B4-BE49-F238E27FC236}">
                <a16:creationId xmlns:a16="http://schemas.microsoft.com/office/drawing/2014/main" id="{19E0A28A-DD4A-858D-AD1E-996778B7C806}"/>
              </a:ext>
            </a:extLst>
          </p:cNvPr>
          <p:cNvSpPr/>
          <p:nvPr/>
        </p:nvSpPr>
        <p:spPr>
          <a:xfrm>
            <a:off x="10744200" y="3796271"/>
            <a:ext cx="1323109" cy="1994537"/>
          </a:xfrm>
          <a:custGeom>
            <a:avLst/>
            <a:gdLst>
              <a:gd name="csX0" fmla="*/ 0 w 1592717"/>
              <a:gd name="csY0" fmla="*/ 0 h 955630"/>
              <a:gd name="csX1" fmla="*/ 1592717 w 1592717"/>
              <a:gd name="csY1" fmla="*/ 0 h 955630"/>
              <a:gd name="csX2" fmla="*/ 1592717 w 1592717"/>
              <a:gd name="csY2" fmla="*/ 955630 h 955630"/>
              <a:gd name="csX3" fmla="*/ 0 w 1592717"/>
              <a:gd name="csY3" fmla="*/ 955630 h 955630"/>
              <a:gd name="csX4" fmla="*/ 0 w 1592717"/>
              <a:gd name="csY4" fmla="*/ 0 h 9556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592717" h="955630">
                <a:moveTo>
                  <a:pt x="0" y="0"/>
                </a:moveTo>
                <a:lnTo>
                  <a:pt x="1592717" y="0"/>
                </a:lnTo>
                <a:lnTo>
                  <a:pt x="1592717" y="955630"/>
                </a:lnTo>
                <a:lnTo>
                  <a:pt x="0" y="95563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kern="1200" dirty="0"/>
              <a:t>Other customers (Airtel / Jio / Tata / Voda etc.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B86261-C691-F1F7-EA7B-DE8B9310D36D}"/>
              </a:ext>
            </a:extLst>
          </p:cNvPr>
          <p:cNvSpPr/>
          <p:nvPr/>
        </p:nvSpPr>
        <p:spPr>
          <a:xfrm>
            <a:off x="47624" y="3742144"/>
            <a:ext cx="10072566" cy="2158730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i-IN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116B26E-F6C3-8650-18BD-B3BAD403D1C1}"/>
              </a:ext>
            </a:extLst>
          </p:cNvPr>
          <p:cNvGrpSpPr/>
          <p:nvPr/>
        </p:nvGrpSpPr>
        <p:grpSpPr>
          <a:xfrm>
            <a:off x="110836" y="6048514"/>
            <a:ext cx="11942618" cy="508934"/>
            <a:chOff x="2019136" y="5852783"/>
            <a:chExt cx="8126015" cy="750126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D40589F-5B37-433F-F041-28BA6E75F3AC}"/>
                </a:ext>
              </a:extLst>
            </p:cNvPr>
            <p:cNvSpPr/>
            <p:nvPr/>
          </p:nvSpPr>
          <p:spPr>
            <a:xfrm>
              <a:off x="2019136" y="5852783"/>
              <a:ext cx="1250156" cy="750091"/>
            </a:xfrm>
            <a:custGeom>
              <a:avLst/>
              <a:gdLst>
                <a:gd name="csX0" fmla="*/ 0 w 1250156"/>
                <a:gd name="csY0" fmla="*/ 0 h 750093"/>
                <a:gd name="csX1" fmla="*/ 1250156 w 1250156"/>
                <a:gd name="csY1" fmla="*/ 0 h 750093"/>
                <a:gd name="csX2" fmla="*/ 1250156 w 1250156"/>
                <a:gd name="csY2" fmla="*/ 750093 h 750093"/>
                <a:gd name="csX3" fmla="*/ 0 w 1250156"/>
                <a:gd name="csY3" fmla="*/ 750093 h 750093"/>
                <a:gd name="csX4" fmla="*/ 0 w 1250156"/>
                <a:gd name="csY4" fmla="*/ 0 h 7500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50156" h="750093">
                  <a:moveTo>
                    <a:pt x="0" y="0"/>
                  </a:moveTo>
                  <a:lnTo>
                    <a:pt x="1250156" y="0"/>
                  </a:lnTo>
                  <a:lnTo>
                    <a:pt x="1250156" y="750093"/>
                  </a:lnTo>
                  <a:lnTo>
                    <a:pt x="0" y="750093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171450" lvl="0" indent="-171450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GB" sz="1200" kern="1200" dirty="0">
                  <a:solidFill>
                    <a:schemeClr val="tx1"/>
                  </a:solidFill>
                </a:rPr>
                <a:t>Accurate Location </a:t>
              </a: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D2170E9-130C-7D9A-9648-8509686CCDC3}"/>
                </a:ext>
              </a:extLst>
            </p:cNvPr>
            <p:cNvSpPr/>
            <p:nvPr/>
          </p:nvSpPr>
          <p:spPr>
            <a:xfrm>
              <a:off x="3394308" y="5852809"/>
              <a:ext cx="1250156" cy="750095"/>
            </a:xfrm>
            <a:custGeom>
              <a:avLst/>
              <a:gdLst>
                <a:gd name="csX0" fmla="*/ 0 w 1250156"/>
                <a:gd name="csY0" fmla="*/ 0 h 750093"/>
                <a:gd name="csX1" fmla="*/ 1250156 w 1250156"/>
                <a:gd name="csY1" fmla="*/ 0 h 750093"/>
                <a:gd name="csX2" fmla="*/ 1250156 w 1250156"/>
                <a:gd name="csY2" fmla="*/ 750093 h 750093"/>
                <a:gd name="csX3" fmla="*/ 0 w 1250156"/>
                <a:gd name="csY3" fmla="*/ 750093 h 750093"/>
                <a:gd name="csX4" fmla="*/ 0 w 1250156"/>
                <a:gd name="csY4" fmla="*/ 0 h 7500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50156" h="750093">
                  <a:moveTo>
                    <a:pt x="0" y="0"/>
                  </a:moveTo>
                  <a:lnTo>
                    <a:pt x="1250156" y="0"/>
                  </a:lnTo>
                  <a:lnTo>
                    <a:pt x="1250156" y="750093"/>
                  </a:lnTo>
                  <a:lnTo>
                    <a:pt x="0" y="750093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430430"/>
                <a:satOff val="-165"/>
                <a:lumOff val="392"/>
                <a:alphaOff val="0"/>
              </a:schemeClr>
            </a:fillRef>
            <a:effectRef idx="0">
              <a:schemeClr val="accent5">
                <a:hueOff val="-2430430"/>
                <a:satOff val="-165"/>
                <a:lumOff val="39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171450" lvl="0" indent="-171450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GB" sz="1200" kern="1200" dirty="0">
                  <a:solidFill>
                    <a:schemeClr val="tx1"/>
                  </a:solidFill>
                </a:rPr>
                <a:t>Mobile App based data capture</a:t>
              </a: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EEC7429-F81B-6FB8-D187-077E0D922780}"/>
                </a:ext>
              </a:extLst>
            </p:cNvPr>
            <p:cNvSpPr/>
            <p:nvPr/>
          </p:nvSpPr>
          <p:spPr>
            <a:xfrm>
              <a:off x="4769479" y="5852814"/>
              <a:ext cx="1250156" cy="750095"/>
            </a:xfrm>
            <a:custGeom>
              <a:avLst/>
              <a:gdLst>
                <a:gd name="csX0" fmla="*/ 0 w 1250156"/>
                <a:gd name="csY0" fmla="*/ 0 h 750093"/>
                <a:gd name="csX1" fmla="*/ 1250156 w 1250156"/>
                <a:gd name="csY1" fmla="*/ 0 h 750093"/>
                <a:gd name="csX2" fmla="*/ 1250156 w 1250156"/>
                <a:gd name="csY2" fmla="*/ 750093 h 750093"/>
                <a:gd name="csX3" fmla="*/ 0 w 1250156"/>
                <a:gd name="csY3" fmla="*/ 750093 h 750093"/>
                <a:gd name="csX4" fmla="*/ 0 w 1250156"/>
                <a:gd name="csY4" fmla="*/ 0 h 7500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50156" h="750093">
                  <a:moveTo>
                    <a:pt x="0" y="0"/>
                  </a:moveTo>
                  <a:lnTo>
                    <a:pt x="1250156" y="0"/>
                  </a:lnTo>
                  <a:lnTo>
                    <a:pt x="1250156" y="750093"/>
                  </a:lnTo>
                  <a:lnTo>
                    <a:pt x="0" y="750093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860860"/>
                <a:satOff val="-330"/>
                <a:lumOff val="784"/>
                <a:alphaOff val="0"/>
              </a:schemeClr>
            </a:fillRef>
            <a:effectRef idx="0">
              <a:schemeClr val="accent5">
                <a:hueOff val="-4860860"/>
                <a:satOff val="-330"/>
                <a:lumOff val="78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171450" lvl="0" indent="-171450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GB" sz="1200" kern="1200" dirty="0">
                  <a:solidFill>
                    <a:schemeClr val="tx1"/>
                  </a:solidFill>
                </a:rPr>
                <a:t>Traceability based reporting </a:t>
              </a: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87D0590-A401-E3BC-AD66-E2E1696D17B9}"/>
                </a:ext>
              </a:extLst>
            </p:cNvPr>
            <p:cNvSpPr/>
            <p:nvPr/>
          </p:nvSpPr>
          <p:spPr>
            <a:xfrm>
              <a:off x="6144651" y="5852813"/>
              <a:ext cx="1250156" cy="750095"/>
            </a:xfrm>
            <a:custGeom>
              <a:avLst/>
              <a:gdLst>
                <a:gd name="csX0" fmla="*/ 0 w 1250156"/>
                <a:gd name="csY0" fmla="*/ 0 h 750093"/>
                <a:gd name="csX1" fmla="*/ 1250156 w 1250156"/>
                <a:gd name="csY1" fmla="*/ 0 h 750093"/>
                <a:gd name="csX2" fmla="*/ 1250156 w 1250156"/>
                <a:gd name="csY2" fmla="*/ 750093 h 750093"/>
                <a:gd name="csX3" fmla="*/ 0 w 1250156"/>
                <a:gd name="csY3" fmla="*/ 750093 h 750093"/>
                <a:gd name="csX4" fmla="*/ 0 w 1250156"/>
                <a:gd name="csY4" fmla="*/ 0 h 7500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50156" h="750093">
                  <a:moveTo>
                    <a:pt x="0" y="0"/>
                  </a:moveTo>
                  <a:lnTo>
                    <a:pt x="1250156" y="0"/>
                  </a:lnTo>
                  <a:lnTo>
                    <a:pt x="1250156" y="750093"/>
                  </a:lnTo>
                  <a:lnTo>
                    <a:pt x="0" y="750093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291290"/>
                <a:satOff val="-496"/>
                <a:lumOff val="1177"/>
                <a:alphaOff val="0"/>
              </a:schemeClr>
            </a:fillRef>
            <a:effectRef idx="0">
              <a:schemeClr val="accent5">
                <a:hueOff val="-7291290"/>
                <a:satOff val="-496"/>
                <a:lumOff val="117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171450" lvl="0" indent="-171450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GB" sz="1200" kern="1200" dirty="0">
                  <a:solidFill>
                    <a:schemeClr val="tx1"/>
                  </a:solidFill>
                </a:rPr>
                <a:t>Payment terms integrations </a:t>
              </a: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82B3CEE8-36DD-79D9-E3AD-2E3F261EC293}"/>
                </a:ext>
              </a:extLst>
            </p:cNvPr>
            <p:cNvSpPr/>
            <p:nvPr/>
          </p:nvSpPr>
          <p:spPr>
            <a:xfrm>
              <a:off x="7519823" y="5852813"/>
              <a:ext cx="1250156" cy="750095"/>
            </a:xfrm>
            <a:custGeom>
              <a:avLst/>
              <a:gdLst>
                <a:gd name="csX0" fmla="*/ 0 w 1250156"/>
                <a:gd name="csY0" fmla="*/ 0 h 750093"/>
                <a:gd name="csX1" fmla="*/ 1250156 w 1250156"/>
                <a:gd name="csY1" fmla="*/ 0 h 750093"/>
                <a:gd name="csX2" fmla="*/ 1250156 w 1250156"/>
                <a:gd name="csY2" fmla="*/ 750093 h 750093"/>
                <a:gd name="csX3" fmla="*/ 0 w 1250156"/>
                <a:gd name="csY3" fmla="*/ 750093 h 750093"/>
                <a:gd name="csX4" fmla="*/ 0 w 1250156"/>
                <a:gd name="csY4" fmla="*/ 0 h 7500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50156" h="750093">
                  <a:moveTo>
                    <a:pt x="0" y="0"/>
                  </a:moveTo>
                  <a:lnTo>
                    <a:pt x="1250156" y="0"/>
                  </a:lnTo>
                  <a:lnTo>
                    <a:pt x="1250156" y="750093"/>
                  </a:lnTo>
                  <a:lnTo>
                    <a:pt x="0" y="750093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721720"/>
                <a:satOff val="-661"/>
                <a:lumOff val="1569"/>
                <a:alphaOff val="0"/>
              </a:schemeClr>
            </a:fillRef>
            <a:effectRef idx="0">
              <a:schemeClr val="accent5">
                <a:hueOff val="-9721720"/>
                <a:satOff val="-661"/>
                <a:lumOff val="156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171450" lvl="0" indent="-171450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GB" sz="1200" kern="1200" dirty="0">
                  <a:solidFill>
                    <a:schemeClr val="tx1"/>
                  </a:solidFill>
                </a:rPr>
                <a:t>Data lake readiness </a:t>
              </a: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D500159-BCBF-5C11-6D85-459AA7F48DA6}"/>
                </a:ext>
              </a:extLst>
            </p:cNvPr>
            <p:cNvSpPr/>
            <p:nvPr/>
          </p:nvSpPr>
          <p:spPr>
            <a:xfrm>
              <a:off x="8894995" y="5852813"/>
              <a:ext cx="1250156" cy="750095"/>
            </a:xfrm>
            <a:custGeom>
              <a:avLst/>
              <a:gdLst>
                <a:gd name="csX0" fmla="*/ 0 w 1250156"/>
                <a:gd name="csY0" fmla="*/ 0 h 750093"/>
                <a:gd name="csX1" fmla="*/ 1250156 w 1250156"/>
                <a:gd name="csY1" fmla="*/ 0 h 750093"/>
                <a:gd name="csX2" fmla="*/ 1250156 w 1250156"/>
                <a:gd name="csY2" fmla="*/ 750093 h 750093"/>
                <a:gd name="csX3" fmla="*/ 0 w 1250156"/>
                <a:gd name="csY3" fmla="*/ 750093 h 750093"/>
                <a:gd name="csX4" fmla="*/ 0 w 1250156"/>
                <a:gd name="csY4" fmla="*/ 0 h 7500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50156" h="750093">
                  <a:moveTo>
                    <a:pt x="0" y="0"/>
                  </a:moveTo>
                  <a:lnTo>
                    <a:pt x="1250156" y="0"/>
                  </a:lnTo>
                  <a:lnTo>
                    <a:pt x="1250156" y="750093"/>
                  </a:lnTo>
                  <a:lnTo>
                    <a:pt x="0" y="750093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2152150"/>
                <a:satOff val="-826"/>
                <a:lumOff val="1961"/>
                <a:alphaOff val="0"/>
              </a:schemeClr>
            </a:fillRef>
            <a:effectRef idx="0">
              <a:schemeClr val="accent5">
                <a:hueOff val="-12152150"/>
                <a:satOff val="-826"/>
                <a:lumOff val="196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171450" lvl="0" indent="-171450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GB" sz="1200" kern="1200" dirty="0">
                  <a:solidFill>
                    <a:schemeClr val="tx1"/>
                  </a:solidFill>
                </a:rPr>
                <a:t>Sales portals &amp; MSA integrations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573E8B6-E3EA-EEEC-91C1-ADEC5EC707C9}"/>
              </a:ext>
            </a:extLst>
          </p:cNvPr>
          <p:cNvSpPr txBox="1"/>
          <p:nvPr/>
        </p:nvSpPr>
        <p:spPr>
          <a:xfrm>
            <a:off x="8982206" y="4383906"/>
            <a:ext cx="1176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OFFERED</a:t>
            </a:r>
          </a:p>
          <a:p>
            <a:r>
              <a:rPr lang="en-US" b="1" dirty="0"/>
              <a:t>BSNL</a:t>
            </a:r>
          </a:p>
          <a:p>
            <a:r>
              <a:rPr lang="en-US" b="1" dirty="0"/>
              <a:t>SCOPE</a:t>
            </a:r>
            <a:endParaRPr lang="hi-IN" b="1" dirty="0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EC90300E-D392-C4A0-620C-1C5A9F6225F8}"/>
              </a:ext>
            </a:extLst>
          </p:cNvPr>
          <p:cNvSpPr/>
          <p:nvPr/>
        </p:nvSpPr>
        <p:spPr>
          <a:xfrm>
            <a:off x="47624" y="2506669"/>
            <a:ext cx="11942618" cy="535490"/>
          </a:xfrm>
          <a:custGeom>
            <a:avLst/>
            <a:gdLst>
              <a:gd name="csX0" fmla="*/ 0 w 1592717"/>
              <a:gd name="csY0" fmla="*/ 0 h 955630"/>
              <a:gd name="csX1" fmla="*/ 1592717 w 1592717"/>
              <a:gd name="csY1" fmla="*/ 0 h 955630"/>
              <a:gd name="csX2" fmla="*/ 1592717 w 1592717"/>
              <a:gd name="csY2" fmla="*/ 955630 h 955630"/>
              <a:gd name="csX3" fmla="*/ 0 w 1592717"/>
              <a:gd name="csY3" fmla="*/ 955630 h 955630"/>
              <a:gd name="csX4" fmla="*/ 0 w 1592717"/>
              <a:gd name="csY4" fmla="*/ 0 h 9556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592717" h="955630">
                <a:moveTo>
                  <a:pt x="0" y="0"/>
                </a:moveTo>
                <a:lnTo>
                  <a:pt x="1592717" y="0"/>
                </a:lnTo>
                <a:lnTo>
                  <a:pt x="1592717" y="955630"/>
                </a:lnTo>
                <a:lnTo>
                  <a:pt x="0" y="95563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kern="1200" dirty="0">
                <a:solidFill>
                  <a:schemeClr val="tx1"/>
                </a:solidFill>
              </a:rPr>
              <a:t>AI/ML driven Data Lake &amp; Automation driven C-NOC – Business &amp; Tech integrations 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5A423B2-5FA2-8464-F007-6D303203E572}"/>
              </a:ext>
            </a:extLst>
          </p:cNvPr>
          <p:cNvSpPr/>
          <p:nvPr/>
        </p:nvSpPr>
        <p:spPr>
          <a:xfrm>
            <a:off x="11073008" y="108210"/>
            <a:ext cx="726510" cy="72651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69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5E82B8A-2B2B-E5C3-6251-4842D5D39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420" y="565288"/>
            <a:ext cx="1927545" cy="4268613"/>
          </a:xfrm>
          <a:prstGeom prst="rect">
            <a:avLst/>
          </a:prstGeom>
        </p:spPr>
      </p:pic>
      <p:sp>
        <p:nvSpPr>
          <p:cNvPr id="4" name="Google Shape;96;p6">
            <a:extLst>
              <a:ext uri="{FF2B5EF4-FFF2-40B4-BE49-F238E27FC236}">
                <a16:creationId xmlns:a16="http://schemas.microsoft.com/office/drawing/2014/main" id="{AA67AA9A-0C80-A94B-4C0D-474DAE600E99}"/>
              </a:ext>
            </a:extLst>
          </p:cNvPr>
          <p:cNvSpPr txBox="1"/>
          <p:nvPr/>
        </p:nvSpPr>
        <p:spPr>
          <a:xfrm>
            <a:off x="0" y="-243217"/>
            <a:ext cx="12082272" cy="1017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304792" indent="-304792">
              <a:lnSpc>
                <a:spcPct val="115000"/>
              </a:lnSpc>
              <a:spcBef>
                <a:spcPts val="1600"/>
              </a:spcBef>
              <a:buClr>
                <a:schemeClr val="hlink"/>
              </a:buClr>
              <a:buSzPts val="1100"/>
            </a:pPr>
            <a:r>
              <a:rPr lang="en" sz="3200" b="1" dirty="0">
                <a:solidFill>
                  <a:schemeClr val="dk1"/>
                </a:solidFill>
                <a:latin typeface="Abadi" panose="020B0604020104020204" pitchFamily="34" charset="77"/>
                <a:ea typeface="Roboto"/>
                <a:cs typeface="Roboto"/>
                <a:sym typeface="Roboto"/>
              </a:rPr>
              <a:t>T-TEG IOT Devices – Open Trench / HDD asset capture</a:t>
            </a:r>
            <a:endParaRPr sz="3200" b="1" dirty="0">
              <a:solidFill>
                <a:schemeClr val="dk1"/>
              </a:solidFill>
              <a:highlight>
                <a:srgbClr val="FFFFFF"/>
              </a:highlight>
              <a:latin typeface="Abadi" panose="020B0604020104020204" pitchFamily="34" charset="77"/>
              <a:ea typeface="Roboto"/>
              <a:cs typeface="Roboto"/>
              <a:sym typeface="Robo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8E9F9C-16B5-0A07-7205-91BA698B0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5" y="3181909"/>
            <a:ext cx="1915483" cy="3108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78EACB-CC62-1513-0D03-F2AD80A6D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5" y="567176"/>
            <a:ext cx="1915483" cy="2553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57FD97-958B-EF4F-26A4-CE87B288C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540" y="565289"/>
            <a:ext cx="1493947" cy="2553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C74B8C-7BD2-5FEC-C004-8E7726497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9540" y="3181909"/>
            <a:ext cx="1511393" cy="2586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EF71F8-7179-F60E-32A8-BE3B17332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9971" y="746314"/>
            <a:ext cx="2039299" cy="36254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4AEE51-F9AC-D83D-1E80-C067CCE4F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4028" y="725713"/>
            <a:ext cx="2547984" cy="3625419"/>
          </a:xfrm>
          <a:prstGeom prst="rect">
            <a:avLst/>
          </a:prstGeom>
        </p:spPr>
      </p:pic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BCDA2514-F561-F64D-87CE-FC386105F4A5}"/>
              </a:ext>
            </a:extLst>
          </p:cNvPr>
          <p:cNvSpPr/>
          <p:nvPr/>
        </p:nvSpPr>
        <p:spPr>
          <a:xfrm>
            <a:off x="5826615" y="2524712"/>
            <a:ext cx="1322692" cy="732237"/>
          </a:xfrm>
          <a:prstGeom prst="wedgeRoundRectCallout">
            <a:avLst>
              <a:gd name="adj1" fmla="val -147320"/>
              <a:gd name="adj2" fmla="val 84569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33" dirty="0">
                <a:solidFill>
                  <a:schemeClr val="tx1"/>
                </a:solidFill>
              </a:rPr>
              <a:t>HDD Locator</a:t>
            </a:r>
          </a:p>
          <a:p>
            <a:r>
              <a:rPr lang="en-US" sz="933" dirty="0" err="1">
                <a:solidFill>
                  <a:schemeClr val="tx1"/>
                </a:solidFill>
              </a:rPr>
              <a:t>Depthvision</a:t>
            </a:r>
            <a:endParaRPr lang="en-US" sz="933" dirty="0">
              <a:solidFill>
                <a:schemeClr val="tx1"/>
              </a:solidFill>
            </a:endParaRP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F38B64E5-54B1-DC0C-6CFE-16448ED05285}"/>
              </a:ext>
            </a:extLst>
          </p:cNvPr>
          <p:cNvSpPr/>
          <p:nvPr/>
        </p:nvSpPr>
        <p:spPr>
          <a:xfrm>
            <a:off x="6145121" y="872615"/>
            <a:ext cx="1003655" cy="367195"/>
          </a:xfrm>
          <a:prstGeom prst="wedgeRoundRectCallout">
            <a:avLst>
              <a:gd name="adj1" fmla="val -178385"/>
              <a:gd name="adj2" fmla="val 132227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67" dirty="0">
                <a:solidFill>
                  <a:schemeClr val="tx1"/>
                </a:solidFill>
              </a:rPr>
              <a:t>Rover Antenna</a:t>
            </a: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435A10BD-278F-8E40-C46A-A69BCD71CBF6}"/>
              </a:ext>
            </a:extLst>
          </p:cNvPr>
          <p:cNvSpPr/>
          <p:nvPr/>
        </p:nvSpPr>
        <p:spPr>
          <a:xfrm>
            <a:off x="5827304" y="3967170"/>
            <a:ext cx="1358873" cy="702007"/>
          </a:xfrm>
          <a:prstGeom prst="wedgeRoundRectCallout">
            <a:avLst>
              <a:gd name="adj1" fmla="val -180340"/>
              <a:gd name="adj2" fmla="val -1453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67" dirty="0">
                <a:solidFill>
                  <a:schemeClr val="tx1"/>
                </a:solidFill>
              </a:rPr>
              <a:t>RTK Rover</a:t>
            </a: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955D21CD-136B-CC4D-A31D-239F99049086}"/>
              </a:ext>
            </a:extLst>
          </p:cNvPr>
          <p:cNvSpPr/>
          <p:nvPr/>
        </p:nvSpPr>
        <p:spPr>
          <a:xfrm>
            <a:off x="2103259" y="5584654"/>
            <a:ext cx="1322692" cy="732237"/>
          </a:xfrm>
          <a:prstGeom prst="wedgeRoundRectCallout">
            <a:avLst>
              <a:gd name="adj1" fmla="val -16431"/>
              <a:gd name="adj2" fmla="val -111905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33" dirty="0">
                <a:solidFill>
                  <a:schemeClr val="tx1"/>
                </a:solidFill>
              </a:rPr>
              <a:t>HDD Locator</a:t>
            </a:r>
          </a:p>
          <a:p>
            <a:r>
              <a:rPr lang="en-US" sz="933" dirty="0">
                <a:solidFill>
                  <a:schemeClr val="tx1"/>
                </a:solidFill>
              </a:rPr>
              <a:t>Underground Magnetics with </a:t>
            </a:r>
            <a:r>
              <a:rPr lang="en-US" sz="933" dirty="0" err="1">
                <a:solidFill>
                  <a:schemeClr val="tx1"/>
                </a:solidFill>
              </a:rPr>
              <a:t>Geotron</a:t>
            </a:r>
            <a:endParaRPr lang="en-US" sz="933" dirty="0">
              <a:solidFill>
                <a:schemeClr val="tx1"/>
              </a:solidFill>
            </a:endParaRP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C1D9246C-CCB8-691B-9644-D5FDC5345A4C}"/>
              </a:ext>
            </a:extLst>
          </p:cNvPr>
          <p:cNvSpPr/>
          <p:nvPr/>
        </p:nvSpPr>
        <p:spPr>
          <a:xfrm>
            <a:off x="207265" y="774457"/>
            <a:ext cx="1509199" cy="367195"/>
          </a:xfrm>
          <a:prstGeom prst="wedgeRoundRectCallout">
            <a:avLst>
              <a:gd name="adj1" fmla="val 5398"/>
              <a:gd name="adj2" fmla="val 122267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67" dirty="0">
                <a:solidFill>
                  <a:schemeClr val="tx1"/>
                </a:solidFill>
              </a:rPr>
              <a:t>RTK Base with Antenna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9225E598-D8D3-2508-BC95-BA46C7CC583A}"/>
              </a:ext>
            </a:extLst>
          </p:cNvPr>
          <p:cNvSpPr/>
          <p:nvPr/>
        </p:nvSpPr>
        <p:spPr>
          <a:xfrm>
            <a:off x="2069195" y="2387026"/>
            <a:ext cx="1322692" cy="732237"/>
          </a:xfrm>
          <a:prstGeom prst="wedgeRoundRectCallout">
            <a:avLst>
              <a:gd name="adj1" fmla="val -16431"/>
              <a:gd name="adj2" fmla="val -111905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33" dirty="0">
                <a:solidFill>
                  <a:schemeClr val="tx1"/>
                </a:solidFill>
              </a:rPr>
              <a:t>HDD Locator</a:t>
            </a:r>
          </a:p>
          <a:p>
            <a:r>
              <a:rPr lang="en-US" sz="933" dirty="0">
                <a:solidFill>
                  <a:schemeClr val="tx1"/>
                </a:solidFill>
              </a:rPr>
              <a:t>DCI with </a:t>
            </a:r>
            <a:r>
              <a:rPr lang="en-US" sz="933" dirty="0" err="1">
                <a:solidFill>
                  <a:schemeClr val="tx1"/>
                </a:solidFill>
              </a:rPr>
              <a:t>Geotron</a:t>
            </a:r>
            <a:endParaRPr lang="en-US" sz="933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D183D8-FD45-457F-9964-8374CC7CF367}"/>
              </a:ext>
            </a:extLst>
          </p:cNvPr>
          <p:cNvSpPr txBox="1"/>
          <p:nvPr/>
        </p:nvSpPr>
        <p:spPr>
          <a:xfrm>
            <a:off x="7525906" y="4864155"/>
            <a:ext cx="4556367" cy="155876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333" b="1" dirty="0">
                <a:solidFill>
                  <a:schemeClr val="bg1"/>
                </a:solidFill>
                <a:latin typeface="Abadi" panose="020B0604020104020204" pitchFamily="34" charset="77"/>
              </a:rPr>
              <a:t>Depthking creates a 180° depth profile and matches it to any given template  for intervention free depth measurement – reducing chance of Manipulation</a:t>
            </a:r>
          </a:p>
          <a:p>
            <a:pPr>
              <a:lnSpc>
                <a:spcPct val="120000"/>
              </a:lnSpc>
            </a:pPr>
            <a:r>
              <a:rPr lang="en-US" sz="1333" b="1" dirty="0">
                <a:solidFill>
                  <a:schemeClr val="bg1"/>
                </a:solidFill>
                <a:latin typeface="Abadi" panose="020B0604020104020204" pitchFamily="34" charset="77"/>
              </a:rPr>
              <a:t>Suitable for Automated Depth Measurements with “Single Press” Depth profile &amp; Accurate Location Capture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B418A7-3141-DADF-6817-A99A79645EDB}"/>
              </a:ext>
            </a:extLst>
          </p:cNvPr>
          <p:cNvCxnSpPr/>
          <p:nvPr/>
        </p:nvCxnSpPr>
        <p:spPr>
          <a:xfrm>
            <a:off x="7494989" y="774458"/>
            <a:ext cx="0" cy="53372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2476343-9DD3-E228-5271-8459C520CC9E}"/>
              </a:ext>
            </a:extLst>
          </p:cNvPr>
          <p:cNvSpPr txBox="1"/>
          <p:nvPr/>
        </p:nvSpPr>
        <p:spPr>
          <a:xfrm>
            <a:off x="3569829" y="4833901"/>
            <a:ext cx="3894257" cy="1558760"/>
          </a:xfrm>
          <a:prstGeom prst="rect">
            <a:avLst/>
          </a:prstGeom>
          <a:gradFill flip="none" rotWithShape="1">
            <a:gsLst>
              <a:gs pos="0">
                <a:srgbClr val="0096FF">
                  <a:shade val="30000"/>
                  <a:satMod val="115000"/>
                </a:srgbClr>
              </a:gs>
              <a:gs pos="50000">
                <a:srgbClr val="0096FF">
                  <a:shade val="67500"/>
                  <a:satMod val="115000"/>
                </a:srgbClr>
              </a:gs>
              <a:gs pos="100000">
                <a:srgbClr val="0096FF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333" b="1" dirty="0">
                <a:solidFill>
                  <a:schemeClr val="bg1"/>
                </a:solidFill>
                <a:latin typeface="Abadi" panose="020B0604020104020204" pitchFamily="34" charset="77"/>
              </a:rPr>
              <a:t>GEOTRON - Own design / prototype / initial manufacture for Base and Rover - 25 working successfully in Ground.  </a:t>
            </a:r>
          </a:p>
          <a:p>
            <a:pPr>
              <a:lnSpc>
                <a:spcPct val="120000"/>
              </a:lnSpc>
            </a:pPr>
            <a:r>
              <a:rPr lang="en-US" sz="1333" b="1" dirty="0">
                <a:solidFill>
                  <a:schemeClr val="bg1"/>
                </a:solidFill>
                <a:latin typeface="Abadi" panose="020B0604020104020204" pitchFamily="34" charset="77"/>
              </a:rPr>
              <a:t>Complete “AFFORDABLE accurate location as a service” set up for project and operations area with suitable automation for MTBF and MTTR</a:t>
            </a:r>
          </a:p>
        </p:txBody>
      </p:sp>
    </p:spTree>
    <p:extLst>
      <p:ext uri="{BB962C8B-B14F-4D97-AF65-F5344CB8AC3E}">
        <p14:creationId xmlns:p14="http://schemas.microsoft.com/office/powerpoint/2010/main" val="1913834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B0C58-51C9-C4AD-F880-1E42AC3B7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Project </a:t>
            </a:r>
            <a:r>
              <a:rPr lang="en-US" dirty="0" err="1"/>
              <a:t>Delieverables</a:t>
            </a:r>
            <a:r>
              <a:rPr lang="en-US" dirty="0"/>
              <a:t> Summary</a:t>
            </a:r>
            <a:endParaRPr lang="hi-IN" dirty="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7D18B381-732B-8D4C-C94F-F98A04082410}"/>
              </a:ext>
            </a:extLst>
          </p:cNvPr>
          <p:cNvSpPr/>
          <p:nvPr/>
        </p:nvSpPr>
        <p:spPr>
          <a:xfrm>
            <a:off x="119435" y="1019180"/>
            <a:ext cx="2926080" cy="914019"/>
          </a:xfrm>
          <a:custGeom>
            <a:avLst/>
            <a:gdLst>
              <a:gd name="connsiteX0" fmla="*/ 0 w 2004063"/>
              <a:gd name="connsiteY0" fmla="*/ 0 h 1202437"/>
              <a:gd name="connsiteX1" fmla="*/ 2004063 w 2004063"/>
              <a:gd name="connsiteY1" fmla="*/ 0 h 1202437"/>
              <a:gd name="connsiteX2" fmla="*/ 2004063 w 2004063"/>
              <a:gd name="connsiteY2" fmla="*/ 1202437 h 1202437"/>
              <a:gd name="connsiteX3" fmla="*/ 0 w 2004063"/>
              <a:gd name="connsiteY3" fmla="*/ 1202437 h 1202437"/>
              <a:gd name="connsiteX4" fmla="*/ 0 w 2004063"/>
              <a:gd name="connsiteY4" fmla="*/ 0 h 120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4063" h="1202437">
                <a:moveTo>
                  <a:pt x="0" y="0"/>
                </a:moveTo>
                <a:lnTo>
                  <a:pt x="2004063" y="0"/>
                </a:lnTo>
                <a:lnTo>
                  <a:pt x="2004063" y="1202437"/>
                </a:lnTo>
                <a:lnTo>
                  <a:pt x="0" y="120243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i-IN" sz="1400" kern="1200" dirty="0"/>
              <a:t>Construction of new fiber </a:t>
            </a:r>
            <a:r>
              <a:rPr lang="en-US" sz="1400" kern="1200" dirty="0"/>
              <a:t>/ </a:t>
            </a:r>
            <a:r>
              <a:rPr lang="hi-IN" sz="1400" kern="1200" dirty="0"/>
              <a:t>upgradation </a:t>
            </a:r>
            <a:r>
              <a:rPr lang="en-US" sz="1400" kern="1200" dirty="0"/>
              <a:t>/ </a:t>
            </a:r>
            <a:r>
              <a:rPr lang="en-US" sz="1600" kern="1200" dirty="0">
                <a:solidFill>
                  <a:srgbClr val="FF0000"/>
                </a:solidFill>
              </a:rPr>
              <a:t>RESTORATION</a:t>
            </a:r>
            <a:r>
              <a:rPr lang="en-US" sz="1400" kern="1200" dirty="0"/>
              <a:t> </a:t>
            </a:r>
            <a:r>
              <a:rPr lang="hi-IN" sz="1400" kern="1200" dirty="0"/>
              <a:t>of existing BharatNet Phase I/II networks (linear to ring/IP-MPLS).</a:t>
            </a:r>
            <a:endParaRPr lang="en-GB" sz="1400" kern="1200" dirty="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1B4E3B41-51DA-FD87-F70C-EA185800953B}"/>
              </a:ext>
            </a:extLst>
          </p:cNvPr>
          <p:cNvSpPr/>
          <p:nvPr/>
        </p:nvSpPr>
        <p:spPr>
          <a:xfrm>
            <a:off x="119435" y="2388571"/>
            <a:ext cx="2926080" cy="914019"/>
          </a:xfrm>
          <a:custGeom>
            <a:avLst/>
            <a:gdLst>
              <a:gd name="connsiteX0" fmla="*/ 0 w 2004063"/>
              <a:gd name="connsiteY0" fmla="*/ 0 h 1202437"/>
              <a:gd name="connsiteX1" fmla="*/ 2004063 w 2004063"/>
              <a:gd name="connsiteY1" fmla="*/ 0 h 1202437"/>
              <a:gd name="connsiteX2" fmla="*/ 2004063 w 2004063"/>
              <a:gd name="connsiteY2" fmla="*/ 1202437 h 1202437"/>
              <a:gd name="connsiteX3" fmla="*/ 0 w 2004063"/>
              <a:gd name="connsiteY3" fmla="*/ 1202437 h 1202437"/>
              <a:gd name="connsiteX4" fmla="*/ 0 w 2004063"/>
              <a:gd name="connsiteY4" fmla="*/ 0 h 120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4063" h="1202437">
                <a:moveTo>
                  <a:pt x="0" y="0"/>
                </a:moveTo>
                <a:lnTo>
                  <a:pt x="2004063" y="0"/>
                </a:lnTo>
                <a:lnTo>
                  <a:pt x="2004063" y="1202437"/>
                </a:lnTo>
                <a:lnTo>
                  <a:pt x="0" y="120243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i-IN" sz="1400" kern="1200" dirty="0"/>
              <a:t>O&amp;M) of existing </a:t>
            </a:r>
            <a:r>
              <a:rPr lang="en-US" sz="1400" kern="1200" dirty="0"/>
              <a:t>/</a:t>
            </a:r>
            <a:r>
              <a:rPr lang="hi-IN" sz="1400" kern="1200" dirty="0"/>
              <a:t>new networks with milestones and </a:t>
            </a:r>
            <a:r>
              <a:rPr lang="en-US" sz="1400" kern="1200" dirty="0"/>
              <a:t>KPI/SLA</a:t>
            </a:r>
            <a:endParaRPr lang="hi-IN" sz="1400" kern="1200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5FAFE523-CE0F-E867-ED59-6684B7A17D85}"/>
              </a:ext>
            </a:extLst>
          </p:cNvPr>
          <p:cNvSpPr/>
          <p:nvPr/>
        </p:nvSpPr>
        <p:spPr>
          <a:xfrm>
            <a:off x="119435" y="3757962"/>
            <a:ext cx="2926080" cy="914019"/>
          </a:xfrm>
          <a:custGeom>
            <a:avLst/>
            <a:gdLst>
              <a:gd name="connsiteX0" fmla="*/ 0 w 2004063"/>
              <a:gd name="connsiteY0" fmla="*/ 0 h 1202437"/>
              <a:gd name="connsiteX1" fmla="*/ 2004063 w 2004063"/>
              <a:gd name="connsiteY1" fmla="*/ 0 h 1202437"/>
              <a:gd name="connsiteX2" fmla="*/ 2004063 w 2004063"/>
              <a:gd name="connsiteY2" fmla="*/ 1202437 h 1202437"/>
              <a:gd name="connsiteX3" fmla="*/ 0 w 2004063"/>
              <a:gd name="connsiteY3" fmla="*/ 1202437 h 1202437"/>
              <a:gd name="connsiteX4" fmla="*/ 0 w 2004063"/>
              <a:gd name="connsiteY4" fmla="*/ 0 h 120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4063" h="1202437">
                <a:moveTo>
                  <a:pt x="0" y="0"/>
                </a:moveTo>
                <a:lnTo>
                  <a:pt x="2004063" y="0"/>
                </a:lnTo>
                <a:lnTo>
                  <a:pt x="2004063" y="1202437"/>
                </a:lnTo>
                <a:lnTo>
                  <a:pt x="0" y="120243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i-IN" sz="1400" kern="1200" dirty="0"/>
              <a:t>Establishment </a:t>
            </a:r>
            <a:r>
              <a:rPr lang="en-US" sz="1400" kern="1200" dirty="0"/>
              <a:t>/ </a:t>
            </a:r>
            <a:r>
              <a:rPr lang="hi-IN" sz="1400" kern="1200" dirty="0"/>
              <a:t>management of S-NOC</a:t>
            </a:r>
            <a:r>
              <a:rPr lang="en-US" sz="1400" kern="1200" dirty="0"/>
              <a:t> </a:t>
            </a:r>
            <a:r>
              <a:rPr lang="hi-IN" sz="1400" kern="1200" dirty="0"/>
              <a:t>for </a:t>
            </a:r>
            <a:r>
              <a:rPr lang="en-US" sz="1400" kern="1200" dirty="0"/>
              <a:t>M</a:t>
            </a:r>
            <a:r>
              <a:rPr lang="hi-IN" sz="1400" kern="1200" dirty="0"/>
              <a:t>onitoring.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39A67995-9DCE-4F23-B463-1A7B116DD30C}"/>
              </a:ext>
            </a:extLst>
          </p:cNvPr>
          <p:cNvSpPr/>
          <p:nvPr/>
        </p:nvSpPr>
        <p:spPr>
          <a:xfrm>
            <a:off x="119435" y="5127353"/>
            <a:ext cx="2926080" cy="914019"/>
          </a:xfrm>
          <a:custGeom>
            <a:avLst/>
            <a:gdLst>
              <a:gd name="connsiteX0" fmla="*/ 0 w 2004063"/>
              <a:gd name="connsiteY0" fmla="*/ 0 h 1202437"/>
              <a:gd name="connsiteX1" fmla="*/ 2004063 w 2004063"/>
              <a:gd name="connsiteY1" fmla="*/ 0 h 1202437"/>
              <a:gd name="connsiteX2" fmla="*/ 2004063 w 2004063"/>
              <a:gd name="connsiteY2" fmla="*/ 1202437 h 1202437"/>
              <a:gd name="connsiteX3" fmla="*/ 0 w 2004063"/>
              <a:gd name="connsiteY3" fmla="*/ 1202437 h 1202437"/>
              <a:gd name="connsiteX4" fmla="*/ 0 w 2004063"/>
              <a:gd name="connsiteY4" fmla="*/ 0 h 120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4063" h="1202437">
                <a:moveTo>
                  <a:pt x="0" y="0"/>
                </a:moveTo>
                <a:lnTo>
                  <a:pt x="2004063" y="0"/>
                </a:lnTo>
                <a:lnTo>
                  <a:pt x="2004063" y="1202437"/>
                </a:lnTo>
                <a:lnTo>
                  <a:pt x="0" y="120243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i-IN" sz="1400" kern="1200" dirty="0"/>
              <a:t>Enable</a:t>
            </a:r>
            <a:r>
              <a:rPr lang="en-US" sz="1400" kern="1200" dirty="0"/>
              <a:t> R</a:t>
            </a:r>
            <a:r>
              <a:rPr lang="hi-IN" sz="1400" kern="1200" dirty="0"/>
              <a:t>etail, </a:t>
            </a:r>
            <a:r>
              <a:rPr lang="en-US" sz="1400" kern="1200" dirty="0"/>
              <a:t>E</a:t>
            </a:r>
            <a:r>
              <a:rPr lang="hi-IN" sz="1400" kern="1200" dirty="0"/>
              <a:t>nterprise, and </a:t>
            </a:r>
            <a:r>
              <a:rPr lang="en-US" sz="1400" kern="1200" dirty="0"/>
              <a:t>W</a:t>
            </a:r>
            <a:r>
              <a:rPr lang="hi-IN" sz="1400" kern="1200" dirty="0"/>
              <a:t>holesale broadband services as per </a:t>
            </a:r>
            <a:r>
              <a:rPr lang="en-US" sz="1400" kern="1200" dirty="0"/>
              <a:t>MSA</a:t>
            </a:r>
            <a:endParaRPr lang="hi-IN" sz="1400" kern="1200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55F42567-3D58-F8B9-C7C6-6F93144EDFFB}"/>
              </a:ext>
            </a:extLst>
          </p:cNvPr>
          <p:cNvSpPr/>
          <p:nvPr/>
        </p:nvSpPr>
        <p:spPr>
          <a:xfrm>
            <a:off x="3341423" y="1407321"/>
            <a:ext cx="2006203" cy="840451"/>
          </a:xfrm>
          <a:custGeom>
            <a:avLst/>
            <a:gdLst>
              <a:gd name="connsiteX0" fmla="*/ 0 w 2006203"/>
              <a:gd name="connsiteY0" fmla="*/ 0 h 1203721"/>
              <a:gd name="connsiteX1" fmla="*/ 2006203 w 2006203"/>
              <a:gd name="connsiteY1" fmla="*/ 0 h 1203721"/>
              <a:gd name="connsiteX2" fmla="*/ 2006203 w 2006203"/>
              <a:gd name="connsiteY2" fmla="*/ 1203721 h 1203721"/>
              <a:gd name="connsiteX3" fmla="*/ 0 w 2006203"/>
              <a:gd name="connsiteY3" fmla="*/ 1203721 h 1203721"/>
              <a:gd name="connsiteX4" fmla="*/ 0 w 2006203"/>
              <a:gd name="connsiteY4" fmla="*/ 0 h 1203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6203" h="1203721">
                <a:moveTo>
                  <a:pt x="0" y="0"/>
                </a:moveTo>
                <a:lnTo>
                  <a:pt x="2006203" y="0"/>
                </a:lnTo>
                <a:lnTo>
                  <a:pt x="2006203" y="1203721"/>
                </a:lnTo>
                <a:lnTo>
                  <a:pt x="0" y="120372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i-IN" sz="1400" kern="1200" dirty="0"/>
              <a:t>Asset Handover</a:t>
            </a:r>
            <a:r>
              <a:rPr lang="en-US" sz="1400" kern="1200" dirty="0"/>
              <a:t>/</a:t>
            </a:r>
            <a:r>
              <a:rPr lang="hi-IN" sz="1400" kern="1200" dirty="0"/>
              <a:t>takeover from BSNL</a:t>
            </a:r>
            <a:r>
              <a:rPr lang="en-US" sz="1400" kern="1200" dirty="0"/>
              <a:t> – block wise</a:t>
            </a:r>
            <a:endParaRPr lang="en-GB" sz="1400" kern="1200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9341D99-1D74-F868-1317-7EDF3BFBAE37}"/>
              </a:ext>
            </a:extLst>
          </p:cNvPr>
          <p:cNvSpPr/>
          <p:nvPr/>
        </p:nvSpPr>
        <p:spPr>
          <a:xfrm>
            <a:off x="3341423" y="2664883"/>
            <a:ext cx="2006203" cy="840451"/>
          </a:xfrm>
          <a:custGeom>
            <a:avLst/>
            <a:gdLst>
              <a:gd name="connsiteX0" fmla="*/ 0 w 2006203"/>
              <a:gd name="connsiteY0" fmla="*/ 0 h 1203721"/>
              <a:gd name="connsiteX1" fmla="*/ 2006203 w 2006203"/>
              <a:gd name="connsiteY1" fmla="*/ 0 h 1203721"/>
              <a:gd name="connsiteX2" fmla="*/ 2006203 w 2006203"/>
              <a:gd name="connsiteY2" fmla="*/ 1203721 h 1203721"/>
              <a:gd name="connsiteX3" fmla="*/ 0 w 2006203"/>
              <a:gd name="connsiteY3" fmla="*/ 1203721 h 1203721"/>
              <a:gd name="connsiteX4" fmla="*/ 0 w 2006203"/>
              <a:gd name="connsiteY4" fmla="*/ 0 h 1203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6203" h="1203721">
                <a:moveTo>
                  <a:pt x="0" y="0"/>
                </a:moveTo>
                <a:lnTo>
                  <a:pt x="2006203" y="0"/>
                </a:lnTo>
                <a:lnTo>
                  <a:pt x="2006203" y="1203721"/>
                </a:lnTo>
                <a:lnTo>
                  <a:pt x="0" y="120372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i-IN" sz="1400" kern="1200" dirty="0"/>
              <a:t>Completion </a:t>
            </a:r>
            <a:r>
              <a:rPr lang="en-US" sz="1400" kern="1200" dirty="0"/>
              <a:t>– </a:t>
            </a:r>
            <a:r>
              <a:rPr lang="hi-IN" sz="1400" kern="1200" dirty="0"/>
              <a:t>36</a:t>
            </a:r>
            <a:r>
              <a:rPr lang="en-US" sz="1400" kern="1200" dirty="0"/>
              <a:t> </a:t>
            </a:r>
            <a:r>
              <a:rPr lang="hi-IN" sz="1400" kern="1200" dirty="0"/>
              <a:t>months progressive ring/GP commissioning.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3B477E78-9CD2-983D-1DF3-74E080C2A0BA}"/>
              </a:ext>
            </a:extLst>
          </p:cNvPr>
          <p:cNvSpPr/>
          <p:nvPr/>
        </p:nvSpPr>
        <p:spPr>
          <a:xfrm>
            <a:off x="3341423" y="3922445"/>
            <a:ext cx="2006203" cy="840451"/>
          </a:xfrm>
          <a:custGeom>
            <a:avLst/>
            <a:gdLst>
              <a:gd name="connsiteX0" fmla="*/ 0 w 2006203"/>
              <a:gd name="connsiteY0" fmla="*/ 0 h 1203721"/>
              <a:gd name="connsiteX1" fmla="*/ 2006203 w 2006203"/>
              <a:gd name="connsiteY1" fmla="*/ 0 h 1203721"/>
              <a:gd name="connsiteX2" fmla="*/ 2006203 w 2006203"/>
              <a:gd name="connsiteY2" fmla="*/ 1203721 h 1203721"/>
              <a:gd name="connsiteX3" fmla="*/ 0 w 2006203"/>
              <a:gd name="connsiteY3" fmla="*/ 1203721 h 1203721"/>
              <a:gd name="connsiteX4" fmla="*/ 0 w 2006203"/>
              <a:gd name="connsiteY4" fmla="*/ 0 h 1203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6203" h="1203721">
                <a:moveTo>
                  <a:pt x="0" y="0"/>
                </a:moveTo>
                <a:lnTo>
                  <a:pt x="2006203" y="0"/>
                </a:lnTo>
                <a:lnTo>
                  <a:pt x="2006203" y="1203721"/>
                </a:lnTo>
                <a:lnTo>
                  <a:pt x="0" y="120372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i-IN" sz="1400" kern="1200" dirty="0"/>
              <a:t>OFC Laying:</a:t>
            </a:r>
            <a:r>
              <a:rPr lang="en-US" sz="1400" kern="1200" dirty="0"/>
              <a:t> U</a:t>
            </a:r>
            <a:r>
              <a:rPr lang="hi-IN" sz="1400" kern="1200" dirty="0"/>
              <a:t>nderground </a:t>
            </a:r>
            <a:r>
              <a:rPr lang="en-US" sz="1400" kern="1200" dirty="0"/>
              <a:t>(HDD) – </a:t>
            </a:r>
            <a:r>
              <a:rPr lang="hi-IN" sz="1400" kern="1200" dirty="0"/>
              <a:t>armoured</a:t>
            </a:r>
            <a:r>
              <a:rPr lang="en-US" sz="1400" kern="1200" dirty="0"/>
              <a:t> OFC</a:t>
            </a:r>
            <a:r>
              <a:rPr lang="hi-IN" sz="1400" kern="1200" dirty="0"/>
              <a:t>, aerial</a:t>
            </a:r>
            <a:r>
              <a:rPr lang="en-US" sz="1400" kern="1200" dirty="0"/>
              <a:t> with </a:t>
            </a:r>
            <a:r>
              <a:rPr lang="hi-IN" sz="1400" kern="1200" dirty="0"/>
              <a:t>BSNL </a:t>
            </a:r>
            <a:r>
              <a:rPr lang="en-US" sz="1400" kern="1200" dirty="0"/>
              <a:t>/ </a:t>
            </a:r>
            <a:r>
              <a:rPr lang="hi-IN" sz="1400" kern="1200" dirty="0"/>
              <a:t>IE approval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991DA318-D360-E1CD-E260-BB1CCDF4A626}"/>
              </a:ext>
            </a:extLst>
          </p:cNvPr>
          <p:cNvSpPr/>
          <p:nvPr/>
        </p:nvSpPr>
        <p:spPr>
          <a:xfrm>
            <a:off x="3341422" y="5180007"/>
            <a:ext cx="2006203" cy="840451"/>
          </a:xfrm>
          <a:custGeom>
            <a:avLst/>
            <a:gdLst>
              <a:gd name="connsiteX0" fmla="*/ 0 w 2006203"/>
              <a:gd name="connsiteY0" fmla="*/ 0 h 1203721"/>
              <a:gd name="connsiteX1" fmla="*/ 2006203 w 2006203"/>
              <a:gd name="connsiteY1" fmla="*/ 0 h 1203721"/>
              <a:gd name="connsiteX2" fmla="*/ 2006203 w 2006203"/>
              <a:gd name="connsiteY2" fmla="*/ 1203721 h 1203721"/>
              <a:gd name="connsiteX3" fmla="*/ 0 w 2006203"/>
              <a:gd name="connsiteY3" fmla="*/ 1203721 h 1203721"/>
              <a:gd name="connsiteX4" fmla="*/ 0 w 2006203"/>
              <a:gd name="connsiteY4" fmla="*/ 0 h 1203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6203" h="1203721">
                <a:moveTo>
                  <a:pt x="0" y="0"/>
                </a:moveTo>
                <a:lnTo>
                  <a:pt x="2006203" y="0"/>
                </a:lnTo>
                <a:lnTo>
                  <a:pt x="2006203" y="1203721"/>
                </a:lnTo>
                <a:lnTo>
                  <a:pt x="0" y="120372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i-IN" sz="1400" kern="1200" dirty="0"/>
              <a:t>IP-MPLS ring</a:t>
            </a:r>
            <a:r>
              <a:rPr lang="en-US" sz="1400" kern="1200" dirty="0"/>
              <a:t> completion as per </a:t>
            </a:r>
            <a:r>
              <a:rPr lang="hi-IN" sz="1400" kern="1200" dirty="0"/>
              <a:t>TEC/</a:t>
            </a:r>
            <a:r>
              <a:rPr lang="en-US" sz="1400" kern="1200" dirty="0"/>
              <a:t> </a:t>
            </a:r>
            <a:r>
              <a:rPr lang="hi-IN" sz="1400" kern="1200" dirty="0"/>
              <a:t>BSNL specifications.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9ED8A91-191C-A280-C278-A00236736F47}"/>
              </a:ext>
            </a:extLst>
          </p:cNvPr>
          <p:cNvSpPr/>
          <p:nvPr/>
        </p:nvSpPr>
        <p:spPr>
          <a:xfrm>
            <a:off x="7508631" y="1044937"/>
            <a:ext cx="4195959" cy="1585080"/>
          </a:xfrm>
          <a:custGeom>
            <a:avLst/>
            <a:gdLst>
              <a:gd name="connsiteX0" fmla="*/ 232838 w 1397000"/>
              <a:gd name="connsiteY0" fmla="*/ 0 h 5201920"/>
              <a:gd name="connsiteX1" fmla="*/ 1164162 w 1397000"/>
              <a:gd name="connsiteY1" fmla="*/ 0 h 5201920"/>
              <a:gd name="connsiteX2" fmla="*/ 1397000 w 1397000"/>
              <a:gd name="connsiteY2" fmla="*/ 232838 h 5201920"/>
              <a:gd name="connsiteX3" fmla="*/ 1397000 w 1397000"/>
              <a:gd name="connsiteY3" fmla="*/ 5201920 h 5201920"/>
              <a:gd name="connsiteX4" fmla="*/ 1397000 w 1397000"/>
              <a:gd name="connsiteY4" fmla="*/ 5201920 h 5201920"/>
              <a:gd name="connsiteX5" fmla="*/ 0 w 1397000"/>
              <a:gd name="connsiteY5" fmla="*/ 5201920 h 5201920"/>
              <a:gd name="connsiteX6" fmla="*/ 0 w 1397000"/>
              <a:gd name="connsiteY6" fmla="*/ 5201920 h 5201920"/>
              <a:gd name="connsiteX7" fmla="*/ 0 w 1397000"/>
              <a:gd name="connsiteY7" fmla="*/ 232838 h 5201920"/>
              <a:gd name="connsiteX8" fmla="*/ 232838 w 1397000"/>
              <a:gd name="connsiteY8" fmla="*/ 0 h 520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7000" h="5201920">
                <a:moveTo>
                  <a:pt x="1397000" y="867004"/>
                </a:moveTo>
                <a:lnTo>
                  <a:pt x="1397000" y="4334916"/>
                </a:lnTo>
                <a:cubicBezTo>
                  <a:pt x="1397000" y="4813750"/>
                  <a:pt x="1369005" y="5201920"/>
                  <a:pt x="1334470" y="5201920"/>
                </a:cubicBezTo>
                <a:lnTo>
                  <a:pt x="0" y="5201920"/>
                </a:lnTo>
                <a:lnTo>
                  <a:pt x="0" y="5201920"/>
                </a:lnTo>
                <a:lnTo>
                  <a:pt x="0" y="0"/>
                </a:lnTo>
                <a:lnTo>
                  <a:pt x="0" y="0"/>
                </a:lnTo>
                <a:lnTo>
                  <a:pt x="1334470" y="0"/>
                </a:lnTo>
                <a:cubicBezTo>
                  <a:pt x="1369005" y="0"/>
                  <a:pt x="1397000" y="388170"/>
                  <a:pt x="1397000" y="867004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22860" tIns="79626" rIns="91056" bIns="79626" numCol="1" spcCol="1270" anchor="ctr" anchorCtr="0">
            <a:noAutofit/>
          </a:bodyPr>
          <a:lstStyle/>
          <a:p>
            <a:pPr marL="57150" lvl="1" indent="-57150" algn="l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i-IN" sz="1400" kern="1200" dirty="0"/>
              <a:t>Delay in meeting milestones: 0.5% of incomplete GP value/week up to 10 weeks, 0.7% thereafter (max penalty: 12% of package cost).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740811A-11B6-B2FF-2283-31D0FC0BA67B}"/>
              </a:ext>
            </a:extLst>
          </p:cNvPr>
          <p:cNvSpPr/>
          <p:nvPr/>
        </p:nvSpPr>
        <p:spPr>
          <a:xfrm>
            <a:off x="5696289" y="1133590"/>
            <a:ext cx="1680935" cy="1397000"/>
          </a:xfrm>
          <a:custGeom>
            <a:avLst/>
            <a:gdLst>
              <a:gd name="connsiteX0" fmla="*/ 0 w 2926080"/>
              <a:gd name="connsiteY0" fmla="*/ 291047 h 1746250"/>
              <a:gd name="connsiteX1" fmla="*/ 291047 w 2926080"/>
              <a:gd name="connsiteY1" fmla="*/ 0 h 1746250"/>
              <a:gd name="connsiteX2" fmla="*/ 2635033 w 2926080"/>
              <a:gd name="connsiteY2" fmla="*/ 0 h 1746250"/>
              <a:gd name="connsiteX3" fmla="*/ 2926080 w 2926080"/>
              <a:gd name="connsiteY3" fmla="*/ 291047 h 1746250"/>
              <a:gd name="connsiteX4" fmla="*/ 2926080 w 2926080"/>
              <a:gd name="connsiteY4" fmla="*/ 1455203 h 1746250"/>
              <a:gd name="connsiteX5" fmla="*/ 2635033 w 2926080"/>
              <a:gd name="connsiteY5" fmla="*/ 1746250 h 1746250"/>
              <a:gd name="connsiteX6" fmla="*/ 291047 w 2926080"/>
              <a:gd name="connsiteY6" fmla="*/ 1746250 h 1746250"/>
              <a:gd name="connsiteX7" fmla="*/ 0 w 2926080"/>
              <a:gd name="connsiteY7" fmla="*/ 1455203 h 1746250"/>
              <a:gd name="connsiteX8" fmla="*/ 0 w 2926080"/>
              <a:gd name="connsiteY8" fmla="*/ 291047 h 174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080" h="1746250">
                <a:moveTo>
                  <a:pt x="0" y="291047"/>
                </a:moveTo>
                <a:cubicBezTo>
                  <a:pt x="0" y="130306"/>
                  <a:pt x="130306" y="0"/>
                  <a:pt x="291047" y="0"/>
                </a:cubicBezTo>
                <a:lnTo>
                  <a:pt x="2635033" y="0"/>
                </a:lnTo>
                <a:cubicBezTo>
                  <a:pt x="2795774" y="0"/>
                  <a:pt x="2926080" y="130306"/>
                  <a:pt x="2926080" y="291047"/>
                </a:cubicBezTo>
                <a:lnTo>
                  <a:pt x="2926080" y="1455203"/>
                </a:lnTo>
                <a:cubicBezTo>
                  <a:pt x="2926080" y="1615944"/>
                  <a:pt x="2795774" y="1746250"/>
                  <a:pt x="2635033" y="1746250"/>
                </a:cubicBezTo>
                <a:lnTo>
                  <a:pt x="291047" y="1746250"/>
                </a:lnTo>
                <a:cubicBezTo>
                  <a:pt x="130306" y="1746250"/>
                  <a:pt x="0" y="1615944"/>
                  <a:pt x="0" y="1455203"/>
                </a:cubicBezTo>
                <a:lnTo>
                  <a:pt x="0" y="291047"/>
                </a:ln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199545" tIns="142395" rIns="199545" bIns="142395" numCol="1" spcCol="1270" anchor="ctr" anchorCtr="0">
            <a:noAutofit/>
          </a:bodyPr>
          <a:lstStyle/>
          <a:p>
            <a:pPr marL="0" lvl="0" indent="0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i-IN" sz="1600" b="1" kern="1200" dirty="0">
                <a:solidFill>
                  <a:schemeClr val="bg1"/>
                </a:solidFill>
              </a:rPr>
              <a:t>Construction Phase</a:t>
            </a:r>
            <a:r>
              <a:rPr lang="en-US" sz="1600" b="1" kern="1200" dirty="0">
                <a:solidFill>
                  <a:schemeClr val="bg1"/>
                </a:solidFill>
              </a:rPr>
              <a:t>  </a:t>
            </a:r>
            <a:endParaRPr lang="hi-IN" sz="1600" b="1" kern="1200" dirty="0">
              <a:solidFill>
                <a:schemeClr val="bg1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8F17D8E-0B5B-1342-3641-2D1D949A69F9}"/>
              </a:ext>
            </a:extLst>
          </p:cNvPr>
          <p:cNvSpPr/>
          <p:nvPr/>
        </p:nvSpPr>
        <p:spPr>
          <a:xfrm>
            <a:off x="7508631" y="2750614"/>
            <a:ext cx="4195959" cy="1585080"/>
          </a:xfrm>
          <a:custGeom>
            <a:avLst/>
            <a:gdLst>
              <a:gd name="connsiteX0" fmla="*/ 232838 w 1397000"/>
              <a:gd name="connsiteY0" fmla="*/ 0 h 5201920"/>
              <a:gd name="connsiteX1" fmla="*/ 1164162 w 1397000"/>
              <a:gd name="connsiteY1" fmla="*/ 0 h 5201920"/>
              <a:gd name="connsiteX2" fmla="*/ 1397000 w 1397000"/>
              <a:gd name="connsiteY2" fmla="*/ 232838 h 5201920"/>
              <a:gd name="connsiteX3" fmla="*/ 1397000 w 1397000"/>
              <a:gd name="connsiteY3" fmla="*/ 5201920 h 5201920"/>
              <a:gd name="connsiteX4" fmla="*/ 1397000 w 1397000"/>
              <a:gd name="connsiteY4" fmla="*/ 5201920 h 5201920"/>
              <a:gd name="connsiteX5" fmla="*/ 0 w 1397000"/>
              <a:gd name="connsiteY5" fmla="*/ 5201920 h 5201920"/>
              <a:gd name="connsiteX6" fmla="*/ 0 w 1397000"/>
              <a:gd name="connsiteY6" fmla="*/ 5201920 h 5201920"/>
              <a:gd name="connsiteX7" fmla="*/ 0 w 1397000"/>
              <a:gd name="connsiteY7" fmla="*/ 232838 h 5201920"/>
              <a:gd name="connsiteX8" fmla="*/ 232838 w 1397000"/>
              <a:gd name="connsiteY8" fmla="*/ 0 h 520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7000" h="5201920">
                <a:moveTo>
                  <a:pt x="1397000" y="867004"/>
                </a:moveTo>
                <a:lnTo>
                  <a:pt x="1397000" y="4334916"/>
                </a:lnTo>
                <a:cubicBezTo>
                  <a:pt x="1397000" y="4813750"/>
                  <a:pt x="1369005" y="5201920"/>
                  <a:pt x="1334470" y="5201920"/>
                </a:cubicBezTo>
                <a:lnTo>
                  <a:pt x="0" y="5201920"/>
                </a:lnTo>
                <a:lnTo>
                  <a:pt x="0" y="5201920"/>
                </a:lnTo>
                <a:lnTo>
                  <a:pt x="0" y="0"/>
                </a:lnTo>
                <a:lnTo>
                  <a:pt x="0" y="0"/>
                </a:lnTo>
                <a:lnTo>
                  <a:pt x="1334470" y="0"/>
                </a:lnTo>
                <a:cubicBezTo>
                  <a:pt x="1369005" y="0"/>
                  <a:pt x="1397000" y="388170"/>
                  <a:pt x="1397000" y="867004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22860" tIns="79626" rIns="91056" bIns="79626" numCol="1" spcCol="1270" anchor="ctr" anchorCtr="0">
            <a:noAutofit/>
          </a:bodyPr>
          <a:lstStyle/>
          <a:p>
            <a:pPr marL="57150" lvl="1" indent="-57150" algn="l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 dirty="0"/>
              <a:t>Penalties</a:t>
            </a:r>
          </a:p>
          <a:p>
            <a:pPr marL="311150" lvl="2" indent="-133350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i-IN" sz="1400" kern="1200" dirty="0"/>
              <a:t>Uptime (Block-wise, Monthly)</a:t>
            </a:r>
            <a:endParaRPr lang="en-US" sz="1400" kern="1200" dirty="0"/>
          </a:p>
          <a:p>
            <a:pPr marL="311150" lvl="2" indent="-133350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i-IN" sz="1400" kern="1200" dirty="0"/>
              <a:t>GP OFC Cut</a:t>
            </a:r>
            <a:r>
              <a:rPr lang="en-US" sz="1400" kern="1200" dirty="0"/>
              <a:t> count</a:t>
            </a:r>
            <a:r>
              <a:rPr lang="hi-IN" sz="1400" kern="1200" dirty="0"/>
              <a:t>s</a:t>
            </a:r>
            <a:r>
              <a:rPr lang="en-US" sz="1400" kern="1200" dirty="0"/>
              <a:t> </a:t>
            </a:r>
          </a:p>
          <a:p>
            <a:pPr marL="311150" lvl="2" indent="-133350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i-IN" sz="1400" kern="1200" dirty="0"/>
              <a:t>O&amp;M at S-NOC:</a:t>
            </a:r>
            <a:r>
              <a:rPr lang="en-US" sz="1400" kern="1200" dirty="0"/>
              <a:t> KPI </a:t>
            </a:r>
            <a:r>
              <a:rPr lang="hi-IN" sz="1400" kern="1200" dirty="0"/>
              <a:t>below target</a:t>
            </a:r>
            <a:endParaRPr lang="en-US" sz="1400" kern="1200" dirty="0"/>
          </a:p>
          <a:p>
            <a:pPr marL="311150" lvl="2" indent="-133350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i-IN" sz="1400" kern="1200" dirty="0"/>
              <a:t>O&amp;M at GP (Ring):</a:t>
            </a:r>
            <a:r>
              <a:rPr lang="en-US" sz="1400" kern="1200" dirty="0"/>
              <a:t> Severe Penalties</a:t>
            </a:r>
          </a:p>
          <a:p>
            <a:pPr marL="311150" lvl="3" indent="-133350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i-IN" sz="1400" kern="1200" dirty="0"/>
              <a:t>Mean Time to Repair (MTTR):</a:t>
            </a:r>
            <a:r>
              <a:rPr lang="en-US" sz="1400" kern="1200" dirty="0"/>
              <a:t> </a:t>
            </a:r>
            <a:r>
              <a:rPr lang="hi-IN" sz="1400" kern="1200" dirty="0"/>
              <a:t>Penalties for</a:t>
            </a:r>
            <a:r>
              <a:rPr lang="en-US" sz="1400" kern="1200" dirty="0"/>
              <a:t> &gt; </a:t>
            </a:r>
            <a:r>
              <a:rPr lang="hi-IN" sz="1400" kern="1200" dirty="0"/>
              <a:t>8 hours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85EC9D7F-FC65-8E14-9C30-E9282583A77C}"/>
              </a:ext>
            </a:extLst>
          </p:cNvPr>
          <p:cNvSpPr/>
          <p:nvPr/>
        </p:nvSpPr>
        <p:spPr>
          <a:xfrm>
            <a:off x="5724693" y="2852147"/>
            <a:ext cx="1680935" cy="1397000"/>
          </a:xfrm>
          <a:custGeom>
            <a:avLst/>
            <a:gdLst>
              <a:gd name="connsiteX0" fmla="*/ 0 w 2926080"/>
              <a:gd name="connsiteY0" fmla="*/ 291047 h 1746250"/>
              <a:gd name="connsiteX1" fmla="*/ 291047 w 2926080"/>
              <a:gd name="connsiteY1" fmla="*/ 0 h 1746250"/>
              <a:gd name="connsiteX2" fmla="*/ 2635033 w 2926080"/>
              <a:gd name="connsiteY2" fmla="*/ 0 h 1746250"/>
              <a:gd name="connsiteX3" fmla="*/ 2926080 w 2926080"/>
              <a:gd name="connsiteY3" fmla="*/ 291047 h 1746250"/>
              <a:gd name="connsiteX4" fmla="*/ 2926080 w 2926080"/>
              <a:gd name="connsiteY4" fmla="*/ 1455203 h 1746250"/>
              <a:gd name="connsiteX5" fmla="*/ 2635033 w 2926080"/>
              <a:gd name="connsiteY5" fmla="*/ 1746250 h 1746250"/>
              <a:gd name="connsiteX6" fmla="*/ 291047 w 2926080"/>
              <a:gd name="connsiteY6" fmla="*/ 1746250 h 1746250"/>
              <a:gd name="connsiteX7" fmla="*/ 0 w 2926080"/>
              <a:gd name="connsiteY7" fmla="*/ 1455203 h 1746250"/>
              <a:gd name="connsiteX8" fmla="*/ 0 w 2926080"/>
              <a:gd name="connsiteY8" fmla="*/ 291047 h 174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080" h="1746250">
                <a:moveTo>
                  <a:pt x="0" y="291047"/>
                </a:moveTo>
                <a:cubicBezTo>
                  <a:pt x="0" y="130306"/>
                  <a:pt x="130306" y="0"/>
                  <a:pt x="291047" y="0"/>
                </a:cubicBezTo>
                <a:lnTo>
                  <a:pt x="2635033" y="0"/>
                </a:lnTo>
                <a:cubicBezTo>
                  <a:pt x="2795774" y="0"/>
                  <a:pt x="2926080" y="130306"/>
                  <a:pt x="2926080" y="291047"/>
                </a:cubicBezTo>
                <a:lnTo>
                  <a:pt x="2926080" y="1455203"/>
                </a:lnTo>
                <a:cubicBezTo>
                  <a:pt x="2926080" y="1615944"/>
                  <a:pt x="2795774" y="1746250"/>
                  <a:pt x="2635033" y="1746250"/>
                </a:cubicBezTo>
                <a:lnTo>
                  <a:pt x="291047" y="1746250"/>
                </a:lnTo>
                <a:cubicBezTo>
                  <a:pt x="130306" y="1746250"/>
                  <a:pt x="0" y="1615944"/>
                  <a:pt x="0" y="1455203"/>
                </a:cubicBezTo>
                <a:lnTo>
                  <a:pt x="0" y="291047"/>
                </a:ln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199545" tIns="142395" rIns="199545" bIns="142395" numCol="1" spcCol="1270" anchor="ctr" anchorCtr="0">
            <a:noAutofit/>
          </a:bodyPr>
          <a:lstStyle/>
          <a:p>
            <a:pPr marL="0" lvl="0" indent="0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i-IN" sz="1600" b="1" kern="1200" dirty="0">
                <a:solidFill>
                  <a:schemeClr val="bg1"/>
                </a:solidFill>
              </a:rPr>
              <a:t>O&amp;M Phase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9745F53-6BB4-B048-F1C2-1D0FBC47C8E5}"/>
              </a:ext>
            </a:extLst>
          </p:cNvPr>
          <p:cNvSpPr/>
          <p:nvPr/>
        </p:nvSpPr>
        <p:spPr>
          <a:xfrm>
            <a:off x="7508631" y="4456292"/>
            <a:ext cx="4195959" cy="1585080"/>
          </a:xfrm>
          <a:custGeom>
            <a:avLst/>
            <a:gdLst>
              <a:gd name="connsiteX0" fmla="*/ 232838 w 1397000"/>
              <a:gd name="connsiteY0" fmla="*/ 0 h 5201920"/>
              <a:gd name="connsiteX1" fmla="*/ 1164162 w 1397000"/>
              <a:gd name="connsiteY1" fmla="*/ 0 h 5201920"/>
              <a:gd name="connsiteX2" fmla="*/ 1397000 w 1397000"/>
              <a:gd name="connsiteY2" fmla="*/ 232838 h 5201920"/>
              <a:gd name="connsiteX3" fmla="*/ 1397000 w 1397000"/>
              <a:gd name="connsiteY3" fmla="*/ 5201920 h 5201920"/>
              <a:gd name="connsiteX4" fmla="*/ 1397000 w 1397000"/>
              <a:gd name="connsiteY4" fmla="*/ 5201920 h 5201920"/>
              <a:gd name="connsiteX5" fmla="*/ 0 w 1397000"/>
              <a:gd name="connsiteY5" fmla="*/ 5201920 h 5201920"/>
              <a:gd name="connsiteX6" fmla="*/ 0 w 1397000"/>
              <a:gd name="connsiteY6" fmla="*/ 5201920 h 5201920"/>
              <a:gd name="connsiteX7" fmla="*/ 0 w 1397000"/>
              <a:gd name="connsiteY7" fmla="*/ 232838 h 5201920"/>
              <a:gd name="connsiteX8" fmla="*/ 232838 w 1397000"/>
              <a:gd name="connsiteY8" fmla="*/ 0 h 520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7000" h="5201920">
                <a:moveTo>
                  <a:pt x="1397000" y="867004"/>
                </a:moveTo>
                <a:lnTo>
                  <a:pt x="1397000" y="4334916"/>
                </a:lnTo>
                <a:cubicBezTo>
                  <a:pt x="1397000" y="4813750"/>
                  <a:pt x="1369005" y="5201920"/>
                  <a:pt x="1334470" y="5201920"/>
                </a:cubicBezTo>
                <a:lnTo>
                  <a:pt x="0" y="5201920"/>
                </a:lnTo>
                <a:lnTo>
                  <a:pt x="0" y="5201920"/>
                </a:lnTo>
                <a:lnTo>
                  <a:pt x="0" y="0"/>
                </a:lnTo>
                <a:lnTo>
                  <a:pt x="0" y="0"/>
                </a:lnTo>
                <a:lnTo>
                  <a:pt x="1334470" y="0"/>
                </a:lnTo>
                <a:cubicBezTo>
                  <a:pt x="1369005" y="0"/>
                  <a:pt x="1397000" y="388170"/>
                  <a:pt x="1397000" y="867004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22860" tIns="79626" rIns="91056" bIns="79626" numCol="1" spcCol="1270" anchor="ctr" anchorCtr="0">
            <a:noAutofit/>
          </a:bodyPr>
          <a:lstStyle/>
          <a:p>
            <a:pPr marL="57150" lvl="1" indent="-57150" algn="l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 dirty="0"/>
              <a:t>L</a:t>
            </a:r>
            <a:r>
              <a:rPr lang="hi-IN" sz="1400" kern="1200" dirty="0"/>
              <a:t>atest TEC GRs and Section IV-C/BOM</a:t>
            </a:r>
            <a:endParaRPr lang="en-US" sz="1400" kern="1200" dirty="0"/>
          </a:p>
          <a:p>
            <a:pPr marL="57150" lvl="1" indent="-57150" algn="l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i-IN" sz="1400" kern="1200" dirty="0"/>
              <a:t>Acceptance &amp; Field Testing</a:t>
            </a:r>
            <a:r>
              <a:rPr lang="en-US" sz="1400" kern="1200" dirty="0"/>
              <a:t> </a:t>
            </a:r>
            <a:r>
              <a:rPr lang="hi-IN" sz="1400" kern="1200" dirty="0"/>
              <a:t>QA, IE</a:t>
            </a:r>
            <a:r>
              <a:rPr lang="en-US" sz="1400" kern="1200" dirty="0"/>
              <a:t> &amp; </a:t>
            </a:r>
            <a:r>
              <a:rPr lang="hi-IN" sz="1400" kern="1200" dirty="0"/>
              <a:t>PIA roles </a:t>
            </a:r>
            <a:r>
              <a:rPr lang="en-US" sz="1400" kern="1200" dirty="0"/>
              <a:t>for </a:t>
            </a:r>
            <a:r>
              <a:rPr lang="hi-IN" sz="1400" kern="1200" dirty="0"/>
              <a:t>material, PAT, FAT, sample route/site checks</a:t>
            </a:r>
            <a:endParaRPr lang="en-US" sz="1400" kern="1200" dirty="0"/>
          </a:p>
          <a:p>
            <a:pPr marL="57150" lvl="1" indent="-57150" algn="l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i-IN" sz="1400" kern="1200" dirty="0"/>
              <a:t>Videography/Photographic Proof:</a:t>
            </a:r>
            <a:r>
              <a:rPr lang="en-US" sz="1400" kern="1200" dirty="0"/>
              <a:t> </a:t>
            </a:r>
            <a:r>
              <a:rPr lang="hi-IN" sz="1400" kern="1200" dirty="0"/>
              <a:t>Geo-tagged, timestamped </a:t>
            </a:r>
            <a:r>
              <a:rPr lang="en-US" sz="1400" kern="1200" dirty="0"/>
              <a:t>for </a:t>
            </a:r>
            <a:r>
              <a:rPr lang="hi-IN" sz="1400" kern="1200" dirty="0"/>
              <a:t>ducting, blowing, splicing, OFC laying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DBA93A2-2132-329A-6E83-04D9CB7C55E6}"/>
              </a:ext>
            </a:extLst>
          </p:cNvPr>
          <p:cNvSpPr/>
          <p:nvPr/>
        </p:nvSpPr>
        <p:spPr>
          <a:xfrm>
            <a:off x="5724693" y="4570703"/>
            <a:ext cx="1680935" cy="1397000"/>
          </a:xfrm>
          <a:custGeom>
            <a:avLst/>
            <a:gdLst>
              <a:gd name="connsiteX0" fmla="*/ 0 w 2926080"/>
              <a:gd name="connsiteY0" fmla="*/ 291047 h 1746250"/>
              <a:gd name="connsiteX1" fmla="*/ 291047 w 2926080"/>
              <a:gd name="connsiteY1" fmla="*/ 0 h 1746250"/>
              <a:gd name="connsiteX2" fmla="*/ 2635033 w 2926080"/>
              <a:gd name="connsiteY2" fmla="*/ 0 h 1746250"/>
              <a:gd name="connsiteX3" fmla="*/ 2926080 w 2926080"/>
              <a:gd name="connsiteY3" fmla="*/ 291047 h 1746250"/>
              <a:gd name="connsiteX4" fmla="*/ 2926080 w 2926080"/>
              <a:gd name="connsiteY4" fmla="*/ 1455203 h 1746250"/>
              <a:gd name="connsiteX5" fmla="*/ 2635033 w 2926080"/>
              <a:gd name="connsiteY5" fmla="*/ 1746250 h 1746250"/>
              <a:gd name="connsiteX6" fmla="*/ 291047 w 2926080"/>
              <a:gd name="connsiteY6" fmla="*/ 1746250 h 1746250"/>
              <a:gd name="connsiteX7" fmla="*/ 0 w 2926080"/>
              <a:gd name="connsiteY7" fmla="*/ 1455203 h 1746250"/>
              <a:gd name="connsiteX8" fmla="*/ 0 w 2926080"/>
              <a:gd name="connsiteY8" fmla="*/ 291047 h 174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080" h="1746250">
                <a:moveTo>
                  <a:pt x="0" y="291047"/>
                </a:moveTo>
                <a:cubicBezTo>
                  <a:pt x="0" y="130306"/>
                  <a:pt x="130306" y="0"/>
                  <a:pt x="291047" y="0"/>
                </a:cubicBezTo>
                <a:lnTo>
                  <a:pt x="2635033" y="0"/>
                </a:lnTo>
                <a:cubicBezTo>
                  <a:pt x="2795774" y="0"/>
                  <a:pt x="2926080" y="130306"/>
                  <a:pt x="2926080" y="291047"/>
                </a:cubicBezTo>
                <a:lnTo>
                  <a:pt x="2926080" y="1455203"/>
                </a:lnTo>
                <a:cubicBezTo>
                  <a:pt x="2926080" y="1615944"/>
                  <a:pt x="2795774" y="1746250"/>
                  <a:pt x="2635033" y="1746250"/>
                </a:cubicBezTo>
                <a:lnTo>
                  <a:pt x="291047" y="1746250"/>
                </a:lnTo>
                <a:cubicBezTo>
                  <a:pt x="130306" y="1746250"/>
                  <a:pt x="0" y="1615944"/>
                  <a:pt x="0" y="1455203"/>
                </a:cubicBezTo>
                <a:lnTo>
                  <a:pt x="0" y="291047"/>
                </a:ln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199545" tIns="142395" rIns="199545" bIns="142395" numCol="1" spcCol="1270" anchor="ctr" anchorCtr="0">
            <a:noAutofit/>
          </a:bodyPr>
          <a:lstStyle/>
          <a:p>
            <a:pPr marL="0" lvl="0" indent="0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i-IN" sz="1600" b="1" kern="1200" dirty="0">
                <a:solidFill>
                  <a:schemeClr val="bg1"/>
                </a:solidFill>
              </a:rPr>
              <a:t>Quality Assurance &amp; Standards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6CC60A-3C1B-C47F-B891-BF07500FD89D}"/>
              </a:ext>
            </a:extLst>
          </p:cNvPr>
          <p:cNvSpPr txBox="1"/>
          <p:nvPr/>
        </p:nvSpPr>
        <p:spPr>
          <a:xfrm>
            <a:off x="3282022" y="546110"/>
            <a:ext cx="2131427" cy="64633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i-IN" b="1" dirty="0">
                <a:solidFill>
                  <a:schemeClr val="bg1"/>
                </a:solidFill>
              </a:rPr>
              <a:t>Project Execution </a:t>
            </a:r>
            <a:r>
              <a:rPr lang="en-US" b="1" dirty="0">
                <a:solidFill>
                  <a:schemeClr val="bg1"/>
                </a:solidFill>
              </a:rPr>
              <a:t>/ </a:t>
            </a:r>
            <a:r>
              <a:rPr lang="hi-IN" b="1" dirty="0">
                <a:solidFill>
                  <a:schemeClr val="bg1"/>
                </a:solidFill>
              </a:rPr>
              <a:t>Milestones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C8AF21-A04F-1D8B-8A69-C7B6A7DC5E0A}"/>
              </a:ext>
            </a:extLst>
          </p:cNvPr>
          <p:cNvSpPr txBox="1"/>
          <p:nvPr/>
        </p:nvSpPr>
        <p:spPr>
          <a:xfrm>
            <a:off x="5777448" y="596941"/>
            <a:ext cx="2176173" cy="36933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i-IN" b="1" dirty="0">
                <a:solidFill>
                  <a:schemeClr val="bg1"/>
                </a:solidFill>
              </a:rPr>
              <a:t>SLAs and Penalties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A7D0C0-3B97-23D3-F545-064F9F3C1CCC}"/>
              </a:ext>
            </a:extLst>
          </p:cNvPr>
          <p:cNvSpPr txBox="1"/>
          <p:nvPr/>
        </p:nvSpPr>
        <p:spPr>
          <a:xfrm>
            <a:off x="2752524" y="6208690"/>
            <a:ext cx="5051255" cy="40011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badi" panose="020B0604020104020204" pitchFamily="34" charset="0"/>
              </a:rPr>
              <a:t>Use of Software Tools can play a major role</a:t>
            </a:r>
            <a:endParaRPr lang="hi-IN" sz="20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24D2CC-8785-26E8-00D7-71919CB93DF9}"/>
              </a:ext>
            </a:extLst>
          </p:cNvPr>
          <p:cNvSpPr txBox="1"/>
          <p:nvPr/>
        </p:nvSpPr>
        <p:spPr>
          <a:xfrm>
            <a:off x="105230" y="545641"/>
            <a:ext cx="845103" cy="369332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Scope</a:t>
            </a:r>
            <a:endParaRPr lang="hi-IN" b="1" dirty="0">
              <a:solidFill>
                <a:schemeClr val="bg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7FDD246-6F8D-48BB-4AA0-56D0496D9394}"/>
              </a:ext>
            </a:extLst>
          </p:cNvPr>
          <p:cNvSpPr/>
          <p:nvPr/>
        </p:nvSpPr>
        <p:spPr>
          <a:xfrm>
            <a:off x="11073008" y="108210"/>
            <a:ext cx="726510" cy="72651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48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C0352-C936-5E19-66F7-B07BE39C8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T-TEG platform – contribution areas</a:t>
            </a:r>
            <a:endParaRPr lang="hi-I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A94A27-2D1B-BDE8-139A-F17E8DEAD571}"/>
              </a:ext>
            </a:extLst>
          </p:cNvPr>
          <p:cNvGrpSpPr/>
          <p:nvPr/>
        </p:nvGrpSpPr>
        <p:grpSpPr>
          <a:xfrm>
            <a:off x="47624" y="721816"/>
            <a:ext cx="3686176" cy="5414367"/>
            <a:chOff x="2410891" y="721815"/>
            <a:chExt cx="2372766" cy="5414367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6AF3AE1-8FEB-C566-B54B-E429C454AF51}"/>
                </a:ext>
              </a:extLst>
            </p:cNvPr>
            <p:cNvSpPr/>
            <p:nvPr/>
          </p:nvSpPr>
          <p:spPr>
            <a:xfrm>
              <a:off x="2410891" y="721815"/>
              <a:ext cx="2372766" cy="636984"/>
            </a:xfrm>
            <a:custGeom>
              <a:avLst/>
              <a:gdLst>
                <a:gd name="connsiteX0" fmla="*/ 0 w 2372766"/>
                <a:gd name="connsiteY0" fmla="*/ 63698 h 636984"/>
                <a:gd name="connsiteX1" fmla="*/ 63698 w 2372766"/>
                <a:gd name="connsiteY1" fmla="*/ 0 h 636984"/>
                <a:gd name="connsiteX2" fmla="*/ 2309068 w 2372766"/>
                <a:gd name="connsiteY2" fmla="*/ 0 h 636984"/>
                <a:gd name="connsiteX3" fmla="*/ 2372766 w 2372766"/>
                <a:gd name="connsiteY3" fmla="*/ 63698 h 636984"/>
                <a:gd name="connsiteX4" fmla="*/ 2372766 w 2372766"/>
                <a:gd name="connsiteY4" fmla="*/ 573286 h 636984"/>
                <a:gd name="connsiteX5" fmla="*/ 2309068 w 2372766"/>
                <a:gd name="connsiteY5" fmla="*/ 636984 h 636984"/>
                <a:gd name="connsiteX6" fmla="*/ 63698 w 2372766"/>
                <a:gd name="connsiteY6" fmla="*/ 636984 h 636984"/>
                <a:gd name="connsiteX7" fmla="*/ 0 w 2372766"/>
                <a:gd name="connsiteY7" fmla="*/ 573286 h 636984"/>
                <a:gd name="connsiteX8" fmla="*/ 0 w 2372766"/>
                <a:gd name="connsiteY8" fmla="*/ 63698 h 63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2766" h="636984">
                  <a:moveTo>
                    <a:pt x="0" y="63698"/>
                  </a:moveTo>
                  <a:cubicBezTo>
                    <a:pt x="0" y="28519"/>
                    <a:pt x="28519" y="0"/>
                    <a:pt x="63698" y="0"/>
                  </a:cubicBezTo>
                  <a:lnTo>
                    <a:pt x="2309068" y="0"/>
                  </a:lnTo>
                  <a:cubicBezTo>
                    <a:pt x="2344247" y="0"/>
                    <a:pt x="2372766" y="28519"/>
                    <a:pt x="2372766" y="63698"/>
                  </a:cubicBezTo>
                  <a:lnTo>
                    <a:pt x="2372766" y="573286"/>
                  </a:lnTo>
                  <a:cubicBezTo>
                    <a:pt x="2372766" y="608465"/>
                    <a:pt x="2344247" y="636984"/>
                    <a:pt x="2309068" y="636984"/>
                  </a:cubicBezTo>
                  <a:lnTo>
                    <a:pt x="63698" y="636984"/>
                  </a:lnTo>
                  <a:cubicBezTo>
                    <a:pt x="28519" y="636984"/>
                    <a:pt x="0" y="608465"/>
                    <a:pt x="0" y="573286"/>
                  </a:cubicBezTo>
                  <a:lnTo>
                    <a:pt x="0" y="6369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17" tIns="79617" rIns="79617" bIns="79617" numCol="1" spcCol="1270" anchor="ctr" anchorCtr="0">
              <a:noAutofit/>
            </a:bodyPr>
            <a:lstStyle/>
            <a:p>
              <a:pPr marL="285750" lvl="0" indent="-28575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GB" sz="1600" kern="1200" dirty="0"/>
                <a:t>Project governance &amp; PMO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79D1DD8-7EDE-73C4-9B47-9016202FBF27}"/>
                </a:ext>
              </a:extLst>
            </p:cNvPr>
            <p:cNvSpPr/>
            <p:nvPr/>
          </p:nvSpPr>
          <p:spPr>
            <a:xfrm>
              <a:off x="3453953" y="1398610"/>
              <a:ext cx="286643" cy="238870"/>
            </a:xfrm>
            <a:custGeom>
              <a:avLst/>
              <a:gdLst>
                <a:gd name="connsiteX0" fmla="*/ 0 w 238869"/>
                <a:gd name="connsiteY0" fmla="*/ 57328 h 286642"/>
                <a:gd name="connsiteX1" fmla="*/ 119435 w 238869"/>
                <a:gd name="connsiteY1" fmla="*/ 57328 h 286642"/>
                <a:gd name="connsiteX2" fmla="*/ 119435 w 238869"/>
                <a:gd name="connsiteY2" fmla="*/ 0 h 286642"/>
                <a:gd name="connsiteX3" fmla="*/ 238869 w 238869"/>
                <a:gd name="connsiteY3" fmla="*/ 143321 h 286642"/>
                <a:gd name="connsiteX4" fmla="*/ 119435 w 238869"/>
                <a:gd name="connsiteY4" fmla="*/ 286642 h 286642"/>
                <a:gd name="connsiteX5" fmla="*/ 119435 w 238869"/>
                <a:gd name="connsiteY5" fmla="*/ 229314 h 286642"/>
                <a:gd name="connsiteX6" fmla="*/ 0 w 238869"/>
                <a:gd name="connsiteY6" fmla="*/ 229314 h 286642"/>
                <a:gd name="connsiteX7" fmla="*/ 0 w 238869"/>
                <a:gd name="connsiteY7" fmla="*/ 57328 h 286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869" h="286642">
                  <a:moveTo>
                    <a:pt x="191095" y="1"/>
                  </a:moveTo>
                  <a:lnTo>
                    <a:pt x="191095" y="143322"/>
                  </a:lnTo>
                  <a:lnTo>
                    <a:pt x="238869" y="143322"/>
                  </a:lnTo>
                  <a:lnTo>
                    <a:pt x="119435" y="286641"/>
                  </a:lnTo>
                  <a:lnTo>
                    <a:pt x="0" y="143322"/>
                  </a:lnTo>
                  <a:lnTo>
                    <a:pt x="47774" y="143322"/>
                  </a:lnTo>
                  <a:lnTo>
                    <a:pt x="47774" y="1"/>
                  </a:lnTo>
                  <a:lnTo>
                    <a:pt x="191095" y="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329" tIns="1" rIns="57328" bIns="71661" numCol="1" spcCol="1270" anchor="ctr" anchorCtr="0">
              <a:noAutofit/>
            </a:bodyPr>
            <a:lstStyle/>
            <a:p>
              <a:pPr marL="285750" lvl="0" indent="-285750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endParaRPr lang="en-GB" sz="1600" kern="120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EA3BD18-55AB-9ACC-D59C-43F49B82C019}"/>
                </a:ext>
              </a:extLst>
            </p:cNvPr>
            <p:cNvSpPr/>
            <p:nvPr/>
          </p:nvSpPr>
          <p:spPr>
            <a:xfrm>
              <a:off x="2410891" y="1677292"/>
              <a:ext cx="2372766" cy="636984"/>
            </a:xfrm>
            <a:custGeom>
              <a:avLst/>
              <a:gdLst>
                <a:gd name="connsiteX0" fmla="*/ 0 w 2372766"/>
                <a:gd name="connsiteY0" fmla="*/ 63698 h 636984"/>
                <a:gd name="connsiteX1" fmla="*/ 63698 w 2372766"/>
                <a:gd name="connsiteY1" fmla="*/ 0 h 636984"/>
                <a:gd name="connsiteX2" fmla="*/ 2309068 w 2372766"/>
                <a:gd name="connsiteY2" fmla="*/ 0 h 636984"/>
                <a:gd name="connsiteX3" fmla="*/ 2372766 w 2372766"/>
                <a:gd name="connsiteY3" fmla="*/ 63698 h 636984"/>
                <a:gd name="connsiteX4" fmla="*/ 2372766 w 2372766"/>
                <a:gd name="connsiteY4" fmla="*/ 573286 h 636984"/>
                <a:gd name="connsiteX5" fmla="*/ 2309068 w 2372766"/>
                <a:gd name="connsiteY5" fmla="*/ 636984 h 636984"/>
                <a:gd name="connsiteX6" fmla="*/ 63698 w 2372766"/>
                <a:gd name="connsiteY6" fmla="*/ 636984 h 636984"/>
                <a:gd name="connsiteX7" fmla="*/ 0 w 2372766"/>
                <a:gd name="connsiteY7" fmla="*/ 573286 h 636984"/>
                <a:gd name="connsiteX8" fmla="*/ 0 w 2372766"/>
                <a:gd name="connsiteY8" fmla="*/ 63698 h 63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2766" h="636984">
                  <a:moveTo>
                    <a:pt x="0" y="63698"/>
                  </a:moveTo>
                  <a:cubicBezTo>
                    <a:pt x="0" y="28519"/>
                    <a:pt x="28519" y="0"/>
                    <a:pt x="63698" y="0"/>
                  </a:cubicBezTo>
                  <a:lnTo>
                    <a:pt x="2309068" y="0"/>
                  </a:lnTo>
                  <a:cubicBezTo>
                    <a:pt x="2344247" y="0"/>
                    <a:pt x="2372766" y="28519"/>
                    <a:pt x="2372766" y="63698"/>
                  </a:cubicBezTo>
                  <a:lnTo>
                    <a:pt x="2372766" y="573286"/>
                  </a:lnTo>
                  <a:cubicBezTo>
                    <a:pt x="2372766" y="608465"/>
                    <a:pt x="2344247" y="636984"/>
                    <a:pt x="2309068" y="636984"/>
                  </a:cubicBezTo>
                  <a:lnTo>
                    <a:pt x="63698" y="636984"/>
                  </a:lnTo>
                  <a:cubicBezTo>
                    <a:pt x="28519" y="636984"/>
                    <a:pt x="0" y="608465"/>
                    <a:pt x="0" y="573286"/>
                  </a:cubicBezTo>
                  <a:lnTo>
                    <a:pt x="0" y="6369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430430"/>
                <a:satOff val="-165"/>
                <a:lumOff val="392"/>
                <a:alphaOff val="0"/>
              </a:schemeClr>
            </a:fillRef>
            <a:effectRef idx="0">
              <a:schemeClr val="accent5">
                <a:hueOff val="-2430430"/>
                <a:satOff val="-165"/>
                <a:lumOff val="39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17" tIns="79617" rIns="79617" bIns="79617" numCol="1" spcCol="1270" anchor="ctr" anchorCtr="0">
              <a:noAutofit/>
            </a:bodyPr>
            <a:lstStyle/>
            <a:p>
              <a:pPr marL="285750" lvl="0" indent="-28575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GB" sz="1600" kern="1200" dirty="0"/>
                <a:t>Handover / Takeover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74A1169-2267-9322-C4BA-A272E5FB4259}"/>
                </a:ext>
              </a:extLst>
            </p:cNvPr>
            <p:cNvSpPr/>
            <p:nvPr/>
          </p:nvSpPr>
          <p:spPr>
            <a:xfrm>
              <a:off x="3453953" y="2354087"/>
              <a:ext cx="286643" cy="238870"/>
            </a:xfrm>
            <a:custGeom>
              <a:avLst/>
              <a:gdLst>
                <a:gd name="connsiteX0" fmla="*/ 0 w 238869"/>
                <a:gd name="connsiteY0" fmla="*/ 57328 h 286642"/>
                <a:gd name="connsiteX1" fmla="*/ 119435 w 238869"/>
                <a:gd name="connsiteY1" fmla="*/ 57328 h 286642"/>
                <a:gd name="connsiteX2" fmla="*/ 119435 w 238869"/>
                <a:gd name="connsiteY2" fmla="*/ 0 h 286642"/>
                <a:gd name="connsiteX3" fmla="*/ 238869 w 238869"/>
                <a:gd name="connsiteY3" fmla="*/ 143321 h 286642"/>
                <a:gd name="connsiteX4" fmla="*/ 119435 w 238869"/>
                <a:gd name="connsiteY4" fmla="*/ 286642 h 286642"/>
                <a:gd name="connsiteX5" fmla="*/ 119435 w 238869"/>
                <a:gd name="connsiteY5" fmla="*/ 229314 h 286642"/>
                <a:gd name="connsiteX6" fmla="*/ 0 w 238869"/>
                <a:gd name="connsiteY6" fmla="*/ 229314 h 286642"/>
                <a:gd name="connsiteX7" fmla="*/ 0 w 238869"/>
                <a:gd name="connsiteY7" fmla="*/ 57328 h 286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869" h="286642">
                  <a:moveTo>
                    <a:pt x="191095" y="1"/>
                  </a:moveTo>
                  <a:lnTo>
                    <a:pt x="191095" y="143322"/>
                  </a:lnTo>
                  <a:lnTo>
                    <a:pt x="238869" y="143322"/>
                  </a:lnTo>
                  <a:lnTo>
                    <a:pt x="119435" y="286641"/>
                  </a:lnTo>
                  <a:lnTo>
                    <a:pt x="0" y="143322"/>
                  </a:lnTo>
                  <a:lnTo>
                    <a:pt x="47774" y="143322"/>
                  </a:lnTo>
                  <a:lnTo>
                    <a:pt x="47774" y="1"/>
                  </a:lnTo>
                  <a:lnTo>
                    <a:pt x="191095" y="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038037"/>
                <a:satOff val="-207"/>
                <a:lumOff val="490"/>
                <a:alphaOff val="0"/>
              </a:schemeClr>
            </a:fillRef>
            <a:effectRef idx="0">
              <a:schemeClr val="accent5">
                <a:hueOff val="-3038037"/>
                <a:satOff val="-207"/>
                <a:lumOff val="49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329" tIns="1" rIns="57328" bIns="71661" numCol="1" spcCol="1270" anchor="ctr" anchorCtr="0">
              <a:noAutofit/>
            </a:bodyPr>
            <a:lstStyle/>
            <a:p>
              <a:pPr marL="285750" lvl="0" indent="-285750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endParaRPr lang="en-GB" sz="1600" kern="12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2A1E89F-02F6-BBBA-A971-AA83441656AB}"/>
                </a:ext>
              </a:extLst>
            </p:cNvPr>
            <p:cNvSpPr/>
            <p:nvPr/>
          </p:nvSpPr>
          <p:spPr>
            <a:xfrm>
              <a:off x="2410891" y="2632768"/>
              <a:ext cx="2372766" cy="636984"/>
            </a:xfrm>
            <a:custGeom>
              <a:avLst/>
              <a:gdLst>
                <a:gd name="connsiteX0" fmla="*/ 0 w 2372766"/>
                <a:gd name="connsiteY0" fmla="*/ 63698 h 636984"/>
                <a:gd name="connsiteX1" fmla="*/ 63698 w 2372766"/>
                <a:gd name="connsiteY1" fmla="*/ 0 h 636984"/>
                <a:gd name="connsiteX2" fmla="*/ 2309068 w 2372766"/>
                <a:gd name="connsiteY2" fmla="*/ 0 h 636984"/>
                <a:gd name="connsiteX3" fmla="*/ 2372766 w 2372766"/>
                <a:gd name="connsiteY3" fmla="*/ 63698 h 636984"/>
                <a:gd name="connsiteX4" fmla="*/ 2372766 w 2372766"/>
                <a:gd name="connsiteY4" fmla="*/ 573286 h 636984"/>
                <a:gd name="connsiteX5" fmla="*/ 2309068 w 2372766"/>
                <a:gd name="connsiteY5" fmla="*/ 636984 h 636984"/>
                <a:gd name="connsiteX6" fmla="*/ 63698 w 2372766"/>
                <a:gd name="connsiteY6" fmla="*/ 636984 h 636984"/>
                <a:gd name="connsiteX7" fmla="*/ 0 w 2372766"/>
                <a:gd name="connsiteY7" fmla="*/ 573286 h 636984"/>
                <a:gd name="connsiteX8" fmla="*/ 0 w 2372766"/>
                <a:gd name="connsiteY8" fmla="*/ 63698 h 63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2766" h="636984">
                  <a:moveTo>
                    <a:pt x="0" y="63698"/>
                  </a:moveTo>
                  <a:cubicBezTo>
                    <a:pt x="0" y="28519"/>
                    <a:pt x="28519" y="0"/>
                    <a:pt x="63698" y="0"/>
                  </a:cubicBezTo>
                  <a:lnTo>
                    <a:pt x="2309068" y="0"/>
                  </a:lnTo>
                  <a:cubicBezTo>
                    <a:pt x="2344247" y="0"/>
                    <a:pt x="2372766" y="28519"/>
                    <a:pt x="2372766" y="63698"/>
                  </a:cubicBezTo>
                  <a:lnTo>
                    <a:pt x="2372766" y="573286"/>
                  </a:lnTo>
                  <a:cubicBezTo>
                    <a:pt x="2372766" y="608465"/>
                    <a:pt x="2344247" y="636984"/>
                    <a:pt x="2309068" y="636984"/>
                  </a:cubicBezTo>
                  <a:lnTo>
                    <a:pt x="63698" y="636984"/>
                  </a:lnTo>
                  <a:cubicBezTo>
                    <a:pt x="28519" y="636984"/>
                    <a:pt x="0" y="608465"/>
                    <a:pt x="0" y="573286"/>
                  </a:cubicBezTo>
                  <a:lnTo>
                    <a:pt x="0" y="6369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860860"/>
                <a:satOff val="-330"/>
                <a:lumOff val="784"/>
                <a:alphaOff val="0"/>
              </a:schemeClr>
            </a:fillRef>
            <a:effectRef idx="0">
              <a:schemeClr val="accent5">
                <a:hueOff val="-4860860"/>
                <a:satOff val="-330"/>
                <a:lumOff val="78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17" tIns="79617" rIns="79617" bIns="79617" numCol="1" spcCol="1270" anchor="ctr" anchorCtr="0">
              <a:noAutofit/>
            </a:bodyPr>
            <a:lstStyle/>
            <a:p>
              <a:pPr marL="285750" lvl="0" indent="-28575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GB" sz="1600" kern="1200" dirty="0"/>
                <a:t>Augmentation plan - Ring redundancy / New GPs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209186E-07BE-0020-F8C5-13ED12DA55BC}"/>
                </a:ext>
              </a:extLst>
            </p:cNvPr>
            <p:cNvSpPr/>
            <p:nvPr/>
          </p:nvSpPr>
          <p:spPr>
            <a:xfrm>
              <a:off x="3453953" y="3309564"/>
              <a:ext cx="286643" cy="238870"/>
            </a:xfrm>
            <a:custGeom>
              <a:avLst/>
              <a:gdLst>
                <a:gd name="connsiteX0" fmla="*/ 0 w 238869"/>
                <a:gd name="connsiteY0" fmla="*/ 57328 h 286642"/>
                <a:gd name="connsiteX1" fmla="*/ 119435 w 238869"/>
                <a:gd name="connsiteY1" fmla="*/ 57328 h 286642"/>
                <a:gd name="connsiteX2" fmla="*/ 119435 w 238869"/>
                <a:gd name="connsiteY2" fmla="*/ 0 h 286642"/>
                <a:gd name="connsiteX3" fmla="*/ 238869 w 238869"/>
                <a:gd name="connsiteY3" fmla="*/ 143321 h 286642"/>
                <a:gd name="connsiteX4" fmla="*/ 119435 w 238869"/>
                <a:gd name="connsiteY4" fmla="*/ 286642 h 286642"/>
                <a:gd name="connsiteX5" fmla="*/ 119435 w 238869"/>
                <a:gd name="connsiteY5" fmla="*/ 229314 h 286642"/>
                <a:gd name="connsiteX6" fmla="*/ 0 w 238869"/>
                <a:gd name="connsiteY6" fmla="*/ 229314 h 286642"/>
                <a:gd name="connsiteX7" fmla="*/ 0 w 238869"/>
                <a:gd name="connsiteY7" fmla="*/ 57328 h 286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869" h="286642">
                  <a:moveTo>
                    <a:pt x="191095" y="1"/>
                  </a:moveTo>
                  <a:lnTo>
                    <a:pt x="191095" y="143322"/>
                  </a:lnTo>
                  <a:lnTo>
                    <a:pt x="238869" y="143322"/>
                  </a:lnTo>
                  <a:lnTo>
                    <a:pt x="119435" y="286641"/>
                  </a:lnTo>
                  <a:lnTo>
                    <a:pt x="0" y="143322"/>
                  </a:lnTo>
                  <a:lnTo>
                    <a:pt x="47774" y="143322"/>
                  </a:lnTo>
                  <a:lnTo>
                    <a:pt x="47774" y="1"/>
                  </a:lnTo>
                  <a:lnTo>
                    <a:pt x="191095" y="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076075"/>
                <a:satOff val="-413"/>
                <a:lumOff val="981"/>
                <a:alphaOff val="0"/>
              </a:schemeClr>
            </a:fillRef>
            <a:effectRef idx="0">
              <a:schemeClr val="accent5">
                <a:hueOff val="-6076075"/>
                <a:satOff val="-413"/>
                <a:lumOff val="98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329" tIns="1" rIns="57328" bIns="71661" numCol="1" spcCol="1270" anchor="ctr" anchorCtr="0">
              <a:noAutofit/>
            </a:bodyPr>
            <a:lstStyle/>
            <a:p>
              <a:pPr marL="285750" lvl="0" indent="-285750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endParaRPr lang="en-GB" sz="1600" kern="12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1685545-DAF2-D854-0328-8C6765F11880}"/>
                </a:ext>
              </a:extLst>
            </p:cNvPr>
            <p:cNvSpPr/>
            <p:nvPr/>
          </p:nvSpPr>
          <p:spPr>
            <a:xfrm>
              <a:off x="2410891" y="3588245"/>
              <a:ext cx="2372766" cy="636984"/>
            </a:xfrm>
            <a:custGeom>
              <a:avLst/>
              <a:gdLst>
                <a:gd name="connsiteX0" fmla="*/ 0 w 2372766"/>
                <a:gd name="connsiteY0" fmla="*/ 63698 h 636984"/>
                <a:gd name="connsiteX1" fmla="*/ 63698 w 2372766"/>
                <a:gd name="connsiteY1" fmla="*/ 0 h 636984"/>
                <a:gd name="connsiteX2" fmla="*/ 2309068 w 2372766"/>
                <a:gd name="connsiteY2" fmla="*/ 0 h 636984"/>
                <a:gd name="connsiteX3" fmla="*/ 2372766 w 2372766"/>
                <a:gd name="connsiteY3" fmla="*/ 63698 h 636984"/>
                <a:gd name="connsiteX4" fmla="*/ 2372766 w 2372766"/>
                <a:gd name="connsiteY4" fmla="*/ 573286 h 636984"/>
                <a:gd name="connsiteX5" fmla="*/ 2309068 w 2372766"/>
                <a:gd name="connsiteY5" fmla="*/ 636984 h 636984"/>
                <a:gd name="connsiteX6" fmla="*/ 63698 w 2372766"/>
                <a:gd name="connsiteY6" fmla="*/ 636984 h 636984"/>
                <a:gd name="connsiteX7" fmla="*/ 0 w 2372766"/>
                <a:gd name="connsiteY7" fmla="*/ 573286 h 636984"/>
                <a:gd name="connsiteX8" fmla="*/ 0 w 2372766"/>
                <a:gd name="connsiteY8" fmla="*/ 63698 h 63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2766" h="636984">
                  <a:moveTo>
                    <a:pt x="0" y="63698"/>
                  </a:moveTo>
                  <a:cubicBezTo>
                    <a:pt x="0" y="28519"/>
                    <a:pt x="28519" y="0"/>
                    <a:pt x="63698" y="0"/>
                  </a:cubicBezTo>
                  <a:lnTo>
                    <a:pt x="2309068" y="0"/>
                  </a:lnTo>
                  <a:cubicBezTo>
                    <a:pt x="2344247" y="0"/>
                    <a:pt x="2372766" y="28519"/>
                    <a:pt x="2372766" y="63698"/>
                  </a:cubicBezTo>
                  <a:lnTo>
                    <a:pt x="2372766" y="573286"/>
                  </a:lnTo>
                  <a:cubicBezTo>
                    <a:pt x="2372766" y="608465"/>
                    <a:pt x="2344247" y="636984"/>
                    <a:pt x="2309068" y="636984"/>
                  </a:cubicBezTo>
                  <a:lnTo>
                    <a:pt x="63698" y="636984"/>
                  </a:lnTo>
                  <a:cubicBezTo>
                    <a:pt x="28519" y="636984"/>
                    <a:pt x="0" y="608465"/>
                    <a:pt x="0" y="573286"/>
                  </a:cubicBezTo>
                  <a:lnTo>
                    <a:pt x="0" y="6369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291290"/>
                <a:satOff val="-496"/>
                <a:lumOff val="1177"/>
                <a:alphaOff val="0"/>
              </a:schemeClr>
            </a:fillRef>
            <a:effectRef idx="0">
              <a:schemeClr val="accent5">
                <a:hueOff val="-7291290"/>
                <a:satOff val="-496"/>
                <a:lumOff val="117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17" tIns="79617" rIns="79617" bIns="79617" numCol="1" spcCol="1270" anchor="ctr" anchorCtr="0">
              <a:noAutofit/>
            </a:bodyPr>
            <a:lstStyle/>
            <a:p>
              <a:pPr marL="285750" lvl="0" indent="-28575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GB" sz="1600" kern="1200" dirty="0"/>
                <a:t>Deployment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D0B1993-FB10-5F12-1E6C-180685E3F6A4}"/>
                </a:ext>
              </a:extLst>
            </p:cNvPr>
            <p:cNvSpPr/>
            <p:nvPr/>
          </p:nvSpPr>
          <p:spPr>
            <a:xfrm>
              <a:off x="3453953" y="4265040"/>
              <a:ext cx="286643" cy="238870"/>
            </a:xfrm>
            <a:custGeom>
              <a:avLst/>
              <a:gdLst>
                <a:gd name="connsiteX0" fmla="*/ 0 w 238869"/>
                <a:gd name="connsiteY0" fmla="*/ 57328 h 286642"/>
                <a:gd name="connsiteX1" fmla="*/ 119435 w 238869"/>
                <a:gd name="connsiteY1" fmla="*/ 57328 h 286642"/>
                <a:gd name="connsiteX2" fmla="*/ 119435 w 238869"/>
                <a:gd name="connsiteY2" fmla="*/ 0 h 286642"/>
                <a:gd name="connsiteX3" fmla="*/ 238869 w 238869"/>
                <a:gd name="connsiteY3" fmla="*/ 143321 h 286642"/>
                <a:gd name="connsiteX4" fmla="*/ 119435 w 238869"/>
                <a:gd name="connsiteY4" fmla="*/ 286642 h 286642"/>
                <a:gd name="connsiteX5" fmla="*/ 119435 w 238869"/>
                <a:gd name="connsiteY5" fmla="*/ 229314 h 286642"/>
                <a:gd name="connsiteX6" fmla="*/ 0 w 238869"/>
                <a:gd name="connsiteY6" fmla="*/ 229314 h 286642"/>
                <a:gd name="connsiteX7" fmla="*/ 0 w 238869"/>
                <a:gd name="connsiteY7" fmla="*/ 57328 h 286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869" h="286642">
                  <a:moveTo>
                    <a:pt x="191095" y="1"/>
                  </a:moveTo>
                  <a:lnTo>
                    <a:pt x="191095" y="143322"/>
                  </a:lnTo>
                  <a:lnTo>
                    <a:pt x="238869" y="143322"/>
                  </a:lnTo>
                  <a:lnTo>
                    <a:pt x="119435" y="286641"/>
                  </a:lnTo>
                  <a:lnTo>
                    <a:pt x="0" y="143322"/>
                  </a:lnTo>
                  <a:lnTo>
                    <a:pt x="47774" y="143322"/>
                  </a:lnTo>
                  <a:lnTo>
                    <a:pt x="47774" y="1"/>
                  </a:lnTo>
                  <a:lnTo>
                    <a:pt x="191095" y="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114112"/>
                <a:satOff val="-620"/>
                <a:lumOff val="1471"/>
                <a:alphaOff val="0"/>
              </a:schemeClr>
            </a:fillRef>
            <a:effectRef idx="0">
              <a:schemeClr val="accent5">
                <a:hueOff val="-9114112"/>
                <a:satOff val="-620"/>
                <a:lumOff val="147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329" tIns="1" rIns="57328" bIns="71661" numCol="1" spcCol="1270" anchor="ctr" anchorCtr="0">
              <a:noAutofit/>
            </a:bodyPr>
            <a:lstStyle/>
            <a:p>
              <a:pPr marL="285750" lvl="0" indent="-285750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endParaRPr lang="en-GB" sz="1600" kern="12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6BFDB4E-9DF0-9504-0CE8-38D73D8CE16F}"/>
                </a:ext>
              </a:extLst>
            </p:cNvPr>
            <p:cNvSpPr/>
            <p:nvPr/>
          </p:nvSpPr>
          <p:spPr>
            <a:xfrm>
              <a:off x="2410891" y="4543722"/>
              <a:ext cx="2372766" cy="636984"/>
            </a:xfrm>
            <a:custGeom>
              <a:avLst/>
              <a:gdLst>
                <a:gd name="connsiteX0" fmla="*/ 0 w 2372766"/>
                <a:gd name="connsiteY0" fmla="*/ 63698 h 636984"/>
                <a:gd name="connsiteX1" fmla="*/ 63698 w 2372766"/>
                <a:gd name="connsiteY1" fmla="*/ 0 h 636984"/>
                <a:gd name="connsiteX2" fmla="*/ 2309068 w 2372766"/>
                <a:gd name="connsiteY2" fmla="*/ 0 h 636984"/>
                <a:gd name="connsiteX3" fmla="*/ 2372766 w 2372766"/>
                <a:gd name="connsiteY3" fmla="*/ 63698 h 636984"/>
                <a:gd name="connsiteX4" fmla="*/ 2372766 w 2372766"/>
                <a:gd name="connsiteY4" fmla="*/ 573286 h 636984"/>
                <a:gd name="connsiteX5" fmla="*/ 2309068 w 2372766"/>
                <a:gd name="connsiteY5" fmla="*/ 636984 h 636984"/>
                <a:gd name="connsiteX6" fmla="*/ 63698 w 2372766"/>
                <a:gd name="connsiteY6" fmla="*/ 636984 h 636984"/>
                <a:gd name="connsiteX7" fmla="*/ 0 w 2372766"/>
                <a:gd name="connsiteY7" fmla="*/ 573286 h 636984"/>
                <a:gd name="connsiteX8" fmla="*/ 0 w 2372766"/>
                <a:gd name="connsiteY8" fmla="*/ 63698 h 63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2766" h="636984">
                  <a:moveTo>
                    <a:pt x="0" y="63698"/>
                  </a:moveTo>
                  <a:cubicBezTo>
                    <a:pt x="0" y="28519"/>
                    <a:pt x="28519" y="0"/>
                    <a:pt x="63698" y="0"/>
                  </a:cubicBezTo>
                  <a:lnTo>
                    <a:pt x="2309068" y="0"/>
                  </a:lnTo>
                  <a:cubicBezTo>
                    <a:pt x="2344247" y="0"/>
                    <a:pt x="2372766" y="28519"/>
                    <a:pt x="2372766" y="63698"/>
                  </a:cubicBezTo>
                  <a:lnTo>
                    <a:pt x="2372766" y="573286"/>
                  </a:lnTo>
                  <a:cubicBezTo>
                    <a:pt x="2372766" y="608465"/>
                    <a:pt x="2344247" y="636984"/>
                    <a:pt x="2309068" y="636984"/>
                  </a:cubicBezTo>
                  <a:lnTo>
                    <a:pt x="63698" y="636984"/>
                  </a:lnTo>
                  <a:cubicBezTo>
                    <a:pt x="28519" y="636984"/>
                    <a:pt x="0" y="608465"/>
                    <a:pt x="0" y="573286"/>
                  </a:cubicBezTo>
                  <a:lnTo>
                    <a:pt x="0" y="6369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721720"/>
                <a:satOff val="-661"/>
                <a:lumOff val="1569"/>
                <a:alphaOff val="0"/>
              </a:schemeClr>
            </a:fillRef>
            <a:effectRef idx="0">
              <a:schemeClr val="accent5">
                <a:hueOff val="-9721720"/>
                <a:satOff val="-661"/>
                <a:lumOff val="156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17" tIns="79617" rIns="79617" bIns="79617" numCol="1" spcCol="1270" anchor="ctr" anchorCtr="0">
              <a:noAutofit/>
            </a:bodyPr>
            <a:lstStyle/>
            <a:p>
              <a:pPr marL="285750" lvl="0" indent="-28575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GB" sz="1600" kern="1200" dirty="0"/>
                <a:t>Acceptance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6F1DFC8-5D23-0841-E8E2-08246DCE94B3}"/>
                </a:ext>
              </a:extLst>
            </p:cNvPr>
            <p:cNvSpPr/>
            <p:nvPr/>
          </p:nvSpPr>
          <p:spPr>
            <a:xfrm>
              <a:off x="3453953" y="5220517"/>
              <a:ext cx="286643" cy="238870"/>
            </a:xfrm>
            <a:custGeom>
              <a:avLst/>
              <a:gdLst>
                <a:gd name="connsiteX0" fmla="*/ 0 w 238869"/>
                <a:gd name="connsiteY0" fmla="*/ 57328 h 286642"/>
                <a:gd name="connsiteX1" fmla="*/ 119435 w 238869"/>
                <a:gd name="connsiteY1" fmla="*/ 57328 h 286642"/>
                <a:gd name="connsiteX2" fmla="*/ 119435 w 238869"/>
                <a:gd name="connsiteY2" fmla="*/ 0 h 286642"/>
                <a:gd name="connsiteX3" fmla="*/ 238869 w 238869"/>
                <a:gd name="connsiteY3" fmla="*/ 143321 h 286642"/>
                <a:gd name="connsiteX4" fmla="*/ 119435 w 238869"/>
                <a:gd name="connsiteY4" fmla="*/ 286642 h 286642"/>
                <a:gd name="connsiteX5" fmla="*/ 119435 w 238869"/>
                <a:gd name="connsiteY5" fmla="*/ 229314 h 286642"/>
                <a:gd name="connsiteX6" fmla="*/ 0 w 238869"/>
                <a:gd name="connsiteY6" fmla="*/ 229314 h 286642"/>
                <a:gd name="connsiteX7" fmla="*/ 0 w 238869"/>
                <a:gd name="connsiteY7" fmla="*/ 57328 h 286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869" h="286642">
                  <a:moveTo>
                    <a:pt x="191095" y="1"/>
                  </a:moveTo>
                  <a:lnTo>
                    <a:pt x="191095" y="143322"/>
                  </a:lnTo>
                  <a:lnTo>
                    <a:pt x="238869" y="143322"/>
                  </a:lnTo>
                  <a:lnTo>
                    <a:pt x="119435" y="286641"/>
                  </a:lnTo>
                  <a:lnTo>
                    <a:pt x="0" y="143322"/>
                  </a:lnTo>
                  <a:lnTo>
                    <a:pt x="47774" y="143322"/>
                  </a:lnTo>
                  <a:lnTo>
                    <a:pt x="47774" y="1"/>
                  </a:lnTo>
                  <a:lnTo>
                    <a:pt x="191095" y="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2152150"/>
                <a:satOff val="-826"/>
                <a:lumOff val="1961"/>
                <a:alphaOff val="0"/>
              </a:schemeClr>
            </a:fillRef>
            <a:effectRef idx="0">
              <a:schemeClr val="accent5">
                <a:hueOff val="-12152150"/>
                <a:satOff val="-826"/>
                <a:lumOff val="196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329" tIns="1" rIns="57328" bIns="71661" numCol="1" spcCol="1270" anchor="ctr" anchorCtr="0">
              <a:noAutofit/>
            </a:bodyPr>
            <a:lstStyle/>
            <a:p>
              <a:pPr marL="285750" lvl="0" indent="-285750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endParaRPr lang="en-GB" sz="1600" kern="12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CA47A32-E03B-703A-EB20-58A5432104A1}"/>
                </a:ext>
              </a:extLst>
            </p:cNvPr>
            <p:cNvSpPr/>
            <p:nvPr/>
          </p:nvSpPr>
          <p:spPr>
            <a:xfrm>
              <a:off x="2410891" y="5499198"/>
              <a:ext cx="2372766" cy="636984"/>
            </a:xfrm>
            <a:custGeom>
              <a:avLst/>
              <a:gdLst>
                <a:gd name="connsiteX0" fmla="*/ 0 w 2372766"/>
                <a:gd name="connsiteY0" fmla="*/ 63698 h 636984"/>
                <a:gd name="connsiteX1" fmla="*/ 63698 w 2372766"/>
                <a:gd name="connsiteY1" fmla="*/ 0 h 636984"/>
                <a:gd name="connsiteX2" fmla="*/ 2309068 w 2372766"/>
                <a:gd name="connsiteY2" fmla="*/ 0 h 636984"/>
                <a:gd name="connsiteX3" fmla="*/ 2372766 w 2372766"/>
                <a:gd name="connsiteY3" fmla="*/ 63698 h 636984"/>
                <a:gd name="connsiteX4" fmla="*/ 2372766 w 2372766"/>
                <a:gd name="connsiteY4" fmla="*/ 573286 h 636984"/>
                <a:gd name="connsiteX5" fmla="*/ 2309068 w 2372766"/>
                <a:gd name="connsiteY5" fmla="*/ 636984 h 636984"/>
                <a:gd name="connsiteX6" fmla="*/ 63698 w 2372766"/>
                <a:gd name="connsiteY6" fmla="*/ 636984 h 636984"/>
                <a:gd name="connsiteX7" fmla="*/ 0 w 2372766"/>
                <a:gd name="connsiteY7" fmla="*/ 573286 h 636984"/>
                <a:gd name="connsiteX8" fmla="*/ 0 w 2372766"/>
                <a:gd name="connsiteY8" fmla="*/ 63698 h 63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2766" h="636984">
                  <a:moveTo>
                    <a:pt x="0" y="63698"/>
                  </a:moveTo>
                  <a:cubicBezTo>
                    <a:pt x="0" y="28519"/>
                    <a:pt x="28519" y="0"/>
                    <a:pt x="63698" y="0"/>
                  </a:cubicBezTo>
                  <a:lnTo>
                    <a:pt x="2309068" y="0"/>
                  </a:lnTo>
                  <a:cubicBezTo>
                    <a:pt x="2344247" y="0"/>
                    <a:pt x="2372766" y="28519"/>
                    <a:pt x="2372766" y="63698"/>
                  </a:cubicBezTo>
                  <a:lnTo>
                    <a:pt x="2372766" y="573286"/>
                  </a:lnTo>
                  <a:cubicBezTo>
                    <a:pt x="2372766" y="608465"/>
                    <a:pt x="2344247" y="636984"/>
                    <a:pt x="2309068" y="636984"/>
                  </a:cubicBezTo>
                  <a:lnTo>
                    <a:pt x="63698" y="636984"/>
                  </a:lnTo>
                  <a:cubicBezTo>
                    <a:pt x="28519" y="636984"/>
                    <a:pt x="0" y="608465"/>
                    <a:pt x="0" y="573286"/>
                  </a:cubicBezTo>
                  <a:lnTo>
                    <a:pt x="0" y="6369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2152150"/>
                <a:satOff val="-826"/>
                <a:lumOff val="1961"/>
                <a:alphaOff val="0"/>
              </a:schemeClr>
            </a:fillRef>
            <a:effectRef idx="0">
              <a:schemeClr val="accent5">
                <a:hueOff val="-12152150"/>
                <a:satOff val="-826"/>
                <a:lumOff val="196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617" tIns="79617" rIns="79617" bIns="79617" numCol="1" spcCol="1270" anchor="ctr" anchorCtr="0">
              <a:noAutofit/>
            </a:bodyPr>
            <a:lstStyle/>
            <a:p>
              <a:pPr marL="285750" lvl="0" indent="-28575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GB" sz="1600" kern="1200" dirty="0"/>
                <a:t>Operations Phase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898671-5384-CCB0-1977-1694B25DC6C2}"/>
              </a:ext>
            </a:extLst>
          </p:cNvPr>
          <p:cNvGrpSpPr/>
          <p:nvPr/>
        </p:nvGrpSpPr>
        <p:grpSpPr>
          <a:xfrm>
            <a:off x="3883026" y="978537"/>
            <a:ext cx="8128000" cy="5157645"/>
            <a:chOff x="3883026" y="978537"/>
            <a:chExt cx="8128000" cy="5157645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6DD17DA-83BA-65E5-0F85-21CC710A8DE2}"/>
                </a:ext>
              </a:extLst>
            </p:cNvPr>
            <p:cNvSpPr/>
            <p:nvPr/>
          </p:nvSpPr>
          <p:spPr>
            <a:xfrm>
              <a:off x="3883026" y="978537"/>
              <a:ext cx="8128000" cy="658944"/>
            </a:xfrm>
            <a:custGeom>
              <a:avLst/>
              <a:gdLst>
                <a:gd name="connsiteX0" fmla="*/ 0 w 8128000"/>
                <a:gd name="connsiteY0" fmla="*/ 0 h 1872000"/>
                <a:gd name="connsiteX1" fmla="*/ 8128000 w 8128000"/>
                <a:gd name="connsiteY1" fmla="*/ 0 h 1872000"/>
                <a:gd name="connsiteX2" fmla="*/ 8128000 w 8128000"/>
                <a:gd name="connsiteY2" fmla="*/ 1872000 h 1872000"/>
                <a:gd name="connsiteX3" fmla="*/ 0 w 8128000"/>
                <a:gd name="connsiteY3" fmla="*/ 1872000 h 1872000"/>
                <a:gd name="connsiteX4" fmla="*/ 0 w 8128000"/>
                <a:gd name="connsiteY4" fmla="*/ 0 h 18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8000" h="1872000">
                  <a:moveTo>
                    <a:pt x="0" y="0"/>
                  </a:moveTo>
                  <a:lnTo>
                    <a:pt x="8128000" y="0"/>
                  </a:lnTo>
                  <a:lnTo>
                    <a:pt x="8128000" y="1872000"/>
                  </a:lnTo>
                  <a:lnTo>
                    <a:pt x="0" y="1872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/>
                <a:t>Key </a:t>
              </a:r>
              <a:r>
                <a:rPr lang="en-GB" sz="2000" kern="1200"/>
                <a:t>Skills enabled by T-TEG</a:t>
              </a:r>
              <a:endParaRPr lang="en-GB" sz="2000" kern="120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B744619-3006-B4AB-D724-DD43ACA5E744}"/>
                </a:ext>
              </a:extLst>
            </p:cNvPr>
            <p:cNvSpPr/>
            <p:nvPr/>
          </p:nvSpPr>
          <p:spPr>
            <a:xfrm>
              <a:off x="3883026" y="1912387"/>
              <a:ext cx="8128000" cy="4223795"/>
            </a:xfrm>
            <a:custGeom>
              <a:avLst/>
              <a:gdLst>
                <a:gd name="connsiteX0" fmla="*/ 0 w 8128000"/>
                <a:gd name="connsiteY0" fmla="*/ 0 h 3033224"/>
                <a:gd name="connsiteX1" fmla="*/ 8128000 w 8128000"/>
                <a:gd name="connsiteY1" fmla="*/ 0 h 3033224"/>
                <a:gd name="connsiteX2" fmla="*/ 8128000 w 8128000"/>
                <a:gd name="connsiteY2" fmla="*/ 3033224 h 3033224"/>
                <a:gd name="connsiteX3" fmla="*/ 0 w 8128000"/>
                <a:gd name="connsiteY3" fmla="*/ 3033224 h 3033224"/>
                <a:gd name="connsiteX4" fmla="*/ 0 w 8128000"/>
                <a:gd name="connsiteY4" fmla="*/ 0 h 303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8000" h="3033224">
                  <a:moveTo>
                    <a:pt x="0" y="0"/>
                  </a:moveTo>
                  <a:lnTo>
                    <a:pt x="8128000" y="0"/>
                  </a:lnTo>
                  <a:lnTo>
                    <a:pt x="8128000" y="3033224"/>
                  </a:lnTo>
                  <a:lnTo>
                    <a:pt x="0" y="30332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113792" bIns="128016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13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2000" b="1" kern="1200" dirty="0"/>
                <a:t>Duct level GIS planning</a:t>
              </a:r>
            </a:p>
            <a:p>
              <a:pPr marL="171450" lvl="1" indent="-171450" algn="l" defTabSz="711200">
                <a:lnSpc>
                  <a:spcPct val="13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2000" b="1" kern="1200" dirty="0"/>
                <a:t>Survey and Patrolling </a:t>
              </a:r>
            </a:p>
            <a:p>
              <a:pPr marL="171450" lvl="1" indent="-171450" defTabSz="711200">
                <a:lnSpc>
                  <a:spcPct val="13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"/>
              </a:pPr>
              <a:r>
                <a:rPr lang="en-GB" sz="2000" b="1" dirty="0"/>
                <a:t>Mobile App based Paperless data capture to Cloud / Server</a:t>
              </a:r>
            </a:p>
            <a:p>
              <a:pPr marL="171450" lvl="1" indent="-171450" algn="l" defTabSz="711200">
                <a:lnSpc>
                  <a:spcPct val="13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2000" b="1" kern="1200" dirty="0"/>
                <a:t>Field force management – task engine</a:t>
              </a:r>
            </a:p>
            <a:p>
              <a:pPr marL="171450" lvl="1" indent="-171450" algn="l" defTabSz="711200">
                <a:lnSpc>
                  <a:spcPct val="13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2000" b="1" kern="1200" dirty="0"/>
                <a:t>IE interactions automation for</a:t>
              </a:r>
            </a:p>
            <a:p>
              <a:pPr marL="342900" lvl="2" indent="-171450" algn="l" defTabSz="711200">
                <a:lnSpc>
                  <a:spcPct val="13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2000" b="1" kern="1200" dirty="0"/>
                <a:t>Plan – Do – Check – Approve </a:t>
              </a:r>
            </a:p>
            <a:p>
              <a:pPr marL="342900" lvl="2" indent="-171450" algn="l" defTabSz="711200">
                <a:lnSpc>
                  <a:spcPct val="13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2000" b="1" kern="1200" dirty="0"/>
                <a:t>Live view of work with zero manual intervention</a:t>
              </a:r>
            </a:p>
            <a:p>
              <a:pPr marL="171450" lvl="1" indent="-171450" algn="l" defTabSz="711200">
                <a:lnSpc>
                  <a:spcPct val="13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2000" b="1" kern="1200" dirty="0"/>
                <a:t>Data Lake for C-NOC usage </a:t>
              </a:r>
            </a:p>
            <a:p>
              <a:pPr marL="628650" lvl="2" indent="-171450" defTabSz="711200">
                <a:lnSpc>
                  <a:spcPct val="13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2000" b="1" dirty="0"/>
                <a:t>Enables RCA / Predictive Operations etc. </a:t>
              </a:r>
              <a:endParaRPr lang="en-GB" sz="2000" b="1" kern="1200" dirty="0"/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9551EAA-03ED-070D-4967-B294327E8F3A}"/>
              </a:ext>
            </a:extLst>
          </p:cNvPr>
          <p:cNvSpPr/>
          <p:nvPr/>
        </p:nvSpPr>
        <p:spPr>
          <a:xfrm>
            <a:off x="11073008" y="108210"/>
            <a:ext cx="726510" cy="72651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01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8A188-0060-34F1-5570-1B6729569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08AF-94C2-B7F0-9C71-2F5B1339C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74" y="126932"/>
            <a:ext cx="11976652" cy="543339"/>
          </a:xfrm>
        </p:spPr>
        <p:txBody>
          <a:bodyPr>
            <a:noAutofit/>
          </a:bodyPr>
          <a:lstStyle/>
          <a:p>
            <a:r>
              <a:rPr lang="en-US" sz="3200" b="1" dirty="0"/>
              <a:t>NOC / Automation areas in BSNL project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FA44B47-45F2-459B-6D7B-965789716AF5}"/>
              </a:ext>
            </a:extLst>
          </p:cNvPr>
          <p:cNvGraphicFramePr/>
          <p:nvPr/>
        </p:nvGraphicFramePr>
        <p:xfrm>
          <a:off x="280203" y="80736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Up Arrow Callout 21">
            <a:extLst>
              <a:ext uri="{FF2B5EF4-FFF2-40B4-BE49-F238E27FC236}">
                <a16:creationId xmlns:a16="http://schemas.microsoft.com/office/drawing/2014/main" id="{8D23C5E6-7AC6-BBE6-B3FC-6C7C60E81AB3}"/>
              </a:ext>
            </a:extLst>
          </p:cNvPr>
          <p:cNvSpPr/>
          <p:nvPr/>
        </p:nvSpPr>
        <p:spPr>
          <a:xfrm>
            <a:off x="8783129" y="3608139"/>
            <a:ext cx="3246120" cy="2617893"/>
          </a:xfrm>
          <a:custGeom>
            <a:avLst/>
            <a:gdLst>
              <a:gd name="csX0" fmla="*/ 0 w 3246120"/>
              <a:gd name="csY0" fmla="*/ 916865 h 2617893"/>
              <a:gd name="csX1" fmla="*/ 431941 w 3246120"/>
              <a:gd name="csY1" fmla="*/ 916865 h 2617893"/>
              <a:gd name="csX2" fmla="*/ 837966 w 3246120"/>
              <a:gd name="csY2" fmla="*/ 916865 h 2617893"/>
              <a:gd name="csX3" fmla="*/ 1295823 w 3246120"/>
              <a:gd name="csY3" fmla="*/ 916865 h 2617893"/>
              <a:gd name="csX4" fmla="*/ 1295823 w 3246120"/>
              <a:gd name="csY4" fmla="*/ 654473 h 2617893"/>
              <a:gd name="csX5" fmla="*/ 968587 w 3246120"/>
              <a:gd name="csY5" fmla="*/ 654473 h 2617893"/>
              <a:gd name="csX6" fmla="*/ 1282734 w 3246120"/>
              <a:gd name="csY6" fmla="*/ 340326 h 2617893"/>
              <a:gd name="csX7" fmla="*/ 1623060 w 3246120"/>
              <a:gd name="csY7" fmla="*/ 0 h 2617893"/>
              <a:gd name="csX8" fmla="*/ 1950297 w 3246120"/>
              <a:gd name="csY8" fmla="*/ 327237 h 2617893"/>
              <a:gd name="csX9" fmla="*/ 2277533 w 3246120"/>
              <a:gd name="csY9" fmla="*/ 654473 h 2617893"/>
              <a:gd name="csX10" fmla="*/ 1950297 w 3246120"/>
              <a:gd name="csY10" fmla="*/ 654473 h 2617893"/>
              <a:gd name="csX11" fmla="*/ 1950297 w 3246120"/>
              <a:gd name="csY11" fmla="*/ 916865 h 2617893"/>
              <a:gd name="csX12" fmla="*/ 2369280 w 3246120"/>
              <a:gd name="csY12" fmla="*/ 916865 h 2617893"/>
              <a:gd name="csX13" fmla="*/ 2788263 w 3246120"/>
              <a:gd name="csY13" fmla="*/ 916865 h 2617893"/>
              <a:gd name="csX14" fmla="*/ 3246120 w 3246120"/>
              <a:gd name="csY14" fmla="*/ 916865 h 2617893"/>
              <a:gd name="csX15" fmla="*/ 3246120 w 3246120"/>
              <a:gd name="csY15" fmla="*/ 1483874 h 2617893"/>
              <a:gd name="csX16" fmla="*/ 3246120 w 3246120"/>
              <a:gd name="csY16" fmla="*/ 2067894 h 2617893"/>
              <a:gd name="csX17" fmla="*/ 3246120 w 3246120"/>
              <a:gd name="csY17" fmla="*/ 2617893 h 2617893"/>
              <a:gd name="csX18" fmla="*/ 2640178 w 3246120"/>
              <a:gd name="csY18" fmla="*/ 2617893 h 2617893"/>
              <a:gd name="csX19" fmla="*/ 2164080 w 3246120"/>
              <a:gd name="csY19" fmla="*/ 2617893 h 2617893"/>
              <a:gd name="csX20" fmla="*/ 1623060 w 3246120"/>
              <a:gd name="csY20" fmla="*/ 2617893 h 2617893"/>
              <a:gd name="csX21" fmla="*/ 1049579 w 3246120"/>
              <a:gd name="csY21" fmla="*/ 2617893 h 2617893"/>
              <a:gd name="csX22" fmla="*/ 0 w 3246120"/>
              <a:gd name="csY22" fmla="*/ 2617893 h 2617893"/>
              <a:gd name="csX23" fmla="*/ 0 w 3246120"/>
              <a:gd name="csY23" fmla="*/ 2033873 h 2617893"/>
              <a:gd name="csX24" fmla="*/ 0 w 3246120"/>
              <a:gd name="csY24" fmla="*/ 1483874 h 2617893"/>
              <a:gd name="csX25" fmla="*/ 0 w 3246120"/>
              <a:gd name="csY25" fmla="*/ 916865 h 26178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3246120" h="2617893" fill="none" extrusionOk="0">
                <a:moveTo>
                  <a:pt x="0" y="916865"/>
                </a:moveTo>
                <a:cubicBezTo>
                  <a:pt x="91011" y="872262"/>
                  <a:pt x="300801" y="945935"/>
                  <a:pt x="431941" y="916865"/>
                </a:cubicBezTo>
                <a:cubicBezTo>
                  <a:pt x="563081" y="887795"/>
                  <a:pt x="712386" y="940359"/>
                  <a:pt x="837966" y="916865"/>
                </a:cubicBezTo>
                <a:cubicBezTo>
                  <a:pt x="963546" y="893371"/>
                  <a:pt x="1187613" y="953440"/>
                  <a:pt x="1295823" y="916865"/>
                </a:cubicBezTo>
                <a:cubicBezTo>
                  <a:pt x="1284784" y="826824"/>
                  <a:pt x="1326484" y="780521"/>
                  <a:pt x="1295823" y="654473"/>
                </a:cubicBezTo>
                <a:cubicBezTo>
                  <a:pt x="1153172" y="684637"/>
                  <a:pt x="1067543" y="634358"/>
                  <a:pt x="968587" y="654473"/>
                </a:cubicBezTo>
                <a:cubicBezTo>
                  <a:pt x="1035147" y="545743"/>
                  <a:pt x="1189446" y="488697"/>
                  <a:pt x="1282734" y="340326"/>
                </a:cubicBezTo>
                <a:cubicBezTo>
                  <a:pt x="1376022" y="191955"/>
                  <a:pt x="1552191" y="128186"/>
                  <a:pt x="1623060" y="0"/>
                </a:cubicBezTo>
                <a:cubicBezTo>
                  <a:pt x="1735609" y="42953"/>
                  <a:pt x="1804119" y="199762"/>
                  <a:pt x="1950297" y="327237"/>
                </a:cubicBezTo>
                <a:cubicBezTo>
                  <a:pt x="2096475" y="454712"/>
                  <a:pt x="2162859" y="547076"/>
                  <a:pt x="2277533" y="654473"/>
                </a:cubicBezTo>
                <a:cubicBezTo>
                  <a:pt x="2204067" y="656265"/>
                  <a:pt x="2029588" y="637292"/>
                  <a:pt x="1950297" y="654473"/>
                </a:cubicBezTo>
                <a:cubicBezTo>
                  <a:pt x="1966121" y="772591"/>
                  <a:pt x="1943487" y="803830"/>
                  <a:pt x="1950297" y="916865"/>
                </a:cubicBezTo>
                <a:cubicBezTo>
                  <a:pt x="2067766" y="893753"/>
                  <a:pt x="2252844" y="934702"/>
                  <a:pt x="2369280" y="916865"/>
                </a:cubicBezTo>
                <a:cubicBezTo>
                  <a:pt x="2485716" y="899028"/>
                  <a:pt x="2591573" y="964791"/>
                  <a:pt x="2788263" y="916865"/>
                </a:cubicBezTo>
                <a:cubicBezTo>
                  <a:pt x="2984953" y="868939"/>
                  <a:pt x="3028159" y="951073"/>
                  <a:pt x="3246120" y="916865"/>
                </a:cubicBezTo>
                <a:cubicBezTo>
                  <a:pt x="3264983" y="1189422"/>
                  <a:pt x="3219880" y="1343739"/>
                  <a:pt x="3246120" y="1483874"/>
                </a:cubicBezTo>
                <a:cubicBezTo>
                  <a:pt x="3272360" y="1624009"/>
                  <a:pt x="3189824" y="1933587"/>
                  <a:pt x="3246120" y="2067894"/>
                </a:cubicBezTo>
                <a:cubicBezTo>
                  <a:pt x="3302416" y="2202201"/>
                  <a:pt x="3226289" y="2468976"/>
                  <a:pt x="3246120" y="2617893"/>
                </a:cubicBezTo>
                <a:cubicBezTo>
                  <a:pt x="3005208" y="2626689"/>
                  <a:pt x="2912113" y="2555719"/>
                  <a:pt x="2640178" y="2617893"/>
                </a:cubicBezTo>
                <a:cubicBezTo>
                  <a:pt x="2368243" y="2680067"/>
                  <a:pt x="2373362" y="2572508"/>
                  <a:pt x="2164080" y="2617893"/>
                </a:cubicBezTo>
                <a:cubicBezTo>
                  <a:pt x="1954798" y="2663278"/>
                  <a:pt x="1771123" y="2596504"/>
                  <a:pt x="1623060" y="2617893"/>
                </a:cubicBezTo>
                <a:cubicBezTo>
                  <a:pt x="1474997" y="2639282"/>
                  <a:pt x="1215447" y="2556284"/>
                  <a:pt x="1049579" y="2617893"/>
                </a:cubicBezTo>
                <a:cubicBezTo>
                  <a:pt x="883711" y="2679502"/>
                  <a:pt x="521774" y="2585166"/>
                  <a:pt x="0" y="2617893"/>
                </a:cubicBezTo>
                <a:cubicBezTo>
                  <a:pt x="-37042" y="2379150"/>
                  <a:pt x="44565" y="2161154"/>
                  <a:pt x="0" y="2033873"/>
                </a:cubicBezTo>
                <a:cubicBezTo>
                  <a:pt x="-44565" y="1906592"/>
                  <a:pt x="41983" y="1746114"/>
                  <a:pt x="0" y="1483874"/>
                </a:cubicBezTo>
                <a:cubicBezTo>
                  <a:pt x="-41983" y="1221634"/>
                  <a:pt x="43986" y="1180694"/>
                  <a:pt x="0" y="916865"/>
                </a:cubicBezTo>
                <a:close/>
              </a:path>
              <a:path w="3246120" h="2617893" stroke="0" extrusionOk="0">
                <a:moveTo>
                  <a:pt x="0" y="916865"/>
                </a:moveTo>
                <a:cubicBezTo>
                  <a:pt x="174938" y="910137"/>
                  <a:pt x="220791" y="946818"/>
                  <a:pt x="418983" y="916865"/>
                </a:cubicBezTo>
                <a:cubicBezTo>
                  <a:pt x="617175" y="886912"/>
                  <a:pt x="636864" y="919195"/>
                  <a:pt x="812049" y="916865"/>
                </a:cubicBezTo>
                <a:cubicBezTo>
                  <a:pt x="987234" y="914535"/>
                  <a:pt x="1194609" y="944864"/>
                  <a:pt x="1295823" y="916865"/>
                </a:cubicBezTo>
                <a:cubicBezTo>
                  <a:pt x="1280042" y="851212"/>
                  <a:pt x="1296739" y="712267"/>
                  <a:pt x="1295823" y="654473"/>
                </a:cubicBezTo>
                <a:cubicBezTo>
                  <a:pt x="1188915" y="683517"/>
                  <a:pt x="1060090" y="640526"/>
                  <a:pt x="968587" y="654473"/>
                </a:cubicBezTo>
                <a:cubicBezTo>
                  <a:pt x="1060901" y="546345"/>
                  <a:pt x="1169698" y="490277"/>
                  <a:pt x="1308913" y="314147"/>
                </a:cubicBezTo>
                <a:cubicBezTo>
                  <a:pt x="1448128" y="138017"/>
                  <a:pt x="1510153" y="131381"/>
                  <a:pt x="1623060" y="0"/>
                </a:cubicBezTo>
                <a:cubicBezTo>
                  <a:pt x="1800052" y="130599"/>
                  <a:pt x="1803542" y="227436"/>
                  <a:pt x="1950297" y="327237"/>
                </a:cubicBezTo>
                <a:cubicBezTo>
                  <a:pt x="2097052" y="427038"/>
                  <a:pt x="2169948" y="600739"/>
                  <a:pt x="2277533" y="654473"/>
                </a:cubicBezTo>
                <a:cubicBezTo>
                  <a:pt x="2191029" y="664111"/>
                  <a:pt x="2104554" y="649547"/>
                  <a:pt x="1950297" y="654473"/>
                </a:cubicBezTo>
                <a:cubicBezTo>
                  <a:pt x="1956520" y="780108"/>
                  <a:pt x="1941176" y="818901"/>
                  <a:pt x="1950297" y="916865"/>
                </a:cubicBezTo>
                <a:cubicBezTo>
                  <a:pt x="2155242" y="870413"/>
                  <a:pt x="2290726" y="927745"/>
                  <a:pt x="2408154" y="916865"/>
                </a:cubicBezTo>
                <a:cubicBezTo>
                  <a:pt x="2525582" y="905985"/>
                  <a:pt x="2734685" y="935062"/>
                  <a:pt x="2853054" y="916865"/>
                </a:cubicBezTo>
                <a:cubicBezTo>
                  <a:pt x="2971423" y="898668"/>
                  <a:pt x="3065534" y="923228"/>
                  <a:pt x="3246120" y="916865"/>
                </a:cubicBezTo>
                <a:cubicBezTo>
                  <a:pt x="3299635" y="1034422"/>
                  <a:pt x="3233991" y="1308270"/>
                  <a:pt x="3246120" y="1500885"/>
                </a:cubicBezTo>
                <a:cubicBezTo>
                  <a:pt x="3258249" y="1693500"/>
                  <a:pt x="3230891" y="1889234"/>
                  <a:pt x="3246120" y="2033873"/>
                </a:cubicBezTo>
                <a:cubicBezTo>
                  <a:pt x="3261349" y="2178512"/>
                  <a:pt x="3238271" y="2361637"/>
                  <a:pt x="3246120" y="2617893"/>
                </a:cubicBezTo>
                <a:cubicBezTo>
                  <a:pt x="3066501" y="2634072"/>
                  <a:pt x="2833105" y="2556402"/>
                  <a:pt x="2705100" y="2617893"/>
                </a:cubicBezTo>
                <a:cubicBezTo>
                  <a:pt x="2577095" y="2679384"/>
                  <a:pt x="2357081" y="2573007"/>
                  <a:pt x="2164080" y="2617893"/>
                </a:cubicBezTo>
                <a:cubicBezTo>
                  <a:pt x="1971079" y="2662779"/>
                  <a:pt x="1795320" y="2581873"/>
                  <a:pt x="1655521" y="2617893"/>
                </a:cubicBezTo>
                <a:cubicBezTo>
                  <a:pt x="1515722" y="2653913"/>
                  <a:pt x="1412567" y="2611806"/>
                  <a:pt x="1211885" y="2617893"/>
                </a:cubicBezTo>
                <a:cubicBezTo>
                  <a:pt x="1011203" y="2623980"/>
                  <a:pt x="916688" y="2593746"/>
                  <a:pt x="768248" y="2617893"/>
                </a:cubicBezTo>
                <a:cubicBezTo>
                  <a:pt x="619808" y="2642040"/>
                  <a:pt x="240601" y="2554579"/>
                  <a:pt x="0" y="2617893"/>
                </a:cubicBezTo>
                <a:cubicBezTo>
                  <a:pt x="-44352" y="2385612"/>
                  <a:pt x="21049" y="2256561"/>
                  <a:pt x="0" y="2084904"/>
                </a:cubicBezTo>
                <a:cubicBezTo>
                  <a:pt x="-21049" y="1913247"/>
                  <a:pt x="28300" y="1804145"/>
                  <a:pt x="0" y="1534905"/>
                </a:cubicBezTo>
                <a:cubicBezTo>
                  <a:pt x="-28300" y="1265665"/>
                  <a:pt x="45544" y="1159898"/>
                  <a:pt x="0" y="91686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upArrow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T-TEG platform for deployment &amp; Lifecycle operations </a:t>
            </a:r>
            <a:endParaRPr lang="hi-IN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D909E3DE-5908-3B1D-78B5-E0C8ABFE529F}"/>
              </a:ext>
            </a:extLst>
          </p:cNvPr>
          <p:cNvSpPr/>
          <p:nvPr/>
        </p:nvSpPr>
        <p:spPr>
          <a:xfrm>
            <a:off x="3281489" y="807365"/>
            <a:ext cx="8747760" cy="2800774"/>
          </a:xfrm>
          <a:custGeom>
            <a:avLst/>
            <a:gdLst>
              <a:gd name="connsiteX0" fmla="*/ 0 w 8747760"/>
              <a:gd name="connsiteY0" fmla="*/ 0 h 2800774"/>
              <a:gd name="connsiteX1" fmla="*/ 8747760 w 8747760"/>
              <a:gd name="connsiteY1" fmla="*/ 0 h 2800774"/>
              <a:gd name="connsiteX2" fmla="*/ 8747760 w 8747760"/>
              <a:gd name="connsiteY2" fmla="*/ 1749214 h 2800774"/>
              <a:gd name="connsiteX3" fmla="*/ 8747760 w 8747760"/>
              <a:gd name="connsiteY3" fmla="*/ 2800774 h 2800774"/>
              <a:gd name="connsiteX4" fmla="*/ 5334000 w 8747760"/>
              <a:gd name="connsiteY4" fmla="*/ 2800774 h 2800774"/>
              <a:gd name="connsiteX5" fmla="*/ 5334000 w 8747760"/>
              <a:gd name="connsiteY5" fmla="*/ 1749214 h 2800774"/>
              <a:gd name="connsiteX6" fmla="*/ 0 w 8747760"/>
              <a:gd name="connsiteY6" fmla="*/ 1749214 h 2800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47760" h="2800774">
                <a:moveTo>
                  <a:pt x="0" y="0"/>
                </a:moveTo>
                <a:lnTo>
                  <a:pt x="8747760" y="0"/>
                </a:lnTo>
                <a:lnTo>
                  <a:pt x="8747760" y="1749214"/>
                </a:lnTo>
                <a:lnTo>
                  <a:pt x="8747760" y="2800774"/>
                </a:lnTo>
                <a:lnTo>
                  <a:pt x="5334000" y="2800774"/>
                </a:lnTo>
                <a:lnTo>
                  <a:pt x="5334000" y="1749214"/>
                </a:lnTo>
                <a:lnTo>
                  <a:pt x="0" y="174921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 anchorCtr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This part contains C-NOC, S-NOC, GIS – teams working above the Fiber OSP layer. T-TEG can give integration inputs or query based outputs e.g. to a RCA Engine </a:t>
            </a:r>
            <a:endParaRPr lang="hi-IN" sz="2000" b="1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D0CB7E1-E931-715F-5914-31899CD470F4}"/>
              </a:ext>
            </a:extLst>
          </p:cNvPr>
          <p:cNvSpPr/>
          <p:nvPr/>
        </p:nvSpPr>
        <p:spPr>
          <a:xfrm>
            <a:off x="172529" y="4459003"/>
            <a:ext cx="8427720" cy="1953006"/>
          </a:xfrm>
          <a:custGeom>
            <a:avLst/>
            <a:gdLst>
              <a:gd name="csX0" fmla="*/ 0 w 8427720"/>
              <a:gd name="csY0" fmla="*/ 325508 h 1953006"/>
              <a:gd name="csX1" fmla="*/ 325508 w 8427720"/>
              <a:gd name="csY1" fmla="*/ 0 h 1953006"/>
              <a:gd name="csX2" fmla="*/ 1079250 w 8427720"/>
              <a:gd name="csY2" fmla="*/ 0 h 1953006"/>
              <a:gd name="csX3" fmla="*/ 1599691 w 8427720"/>
              <a:gd name="csY3" fmla="*/ 0 h 1953006"/>
              <a:gd name="csX4" fmla="*/ 2042365 w 8427720"/>
              <a:gd name="csY4" fmla="*/ 0 h 1953006"/>
              <a:gd name="csX5" fmla="*/ 2718340 w 8427720"/>
              <a:gd name="csY5" fmla="*/ 0 h 1953006"/>
              <a:gd name="csX6" fmla="*/ 3238781 w 8427720"/>
              <a:gd name="csY6" fmla="*/ 0 h 1953006"/>
              <a:gd name="csX7" fmla="*/ 3992523 w 8427720"/>
              <a:gd name="csY7" fmla="*/ 0 h 1953006"/>
              <a:gd name="csX8" fmla="*/ 4435197 w 8427720"/>
              <a:gd name="csY8" fmla="*/ 0 h 1953006"/>
              <a:gd name="csX9" fmla="*/ 5188939 w 8427720"/>
              <a:gd name="csY9" fmla="*/ 0 h 1953006"/>
              <a:gd name="csX10" fmla="*/ 5553846 w 8427720"/>
              <a:gd name="csY10" fmla="*/ 0 h 1953006"/>
              <a:gd name="csX11" fmla="*/ 6152054 w 8427720"/>
              <a:gd name="csY11" fmla="*/ 0 h 1953006"/>
              <a:gd name="csX12" fmla="*/ 6750262 w 8427720"/>
              <a:gd name="csY12" fmla="*/ 0 h 1953006"/>
              <a:gd name="csX13" fmla="*/ 7270703 w 8427720"/>
              <a:gd name="csY13" fmla="*/ 0 h 1953006"/>
              <a:gd name="csX14" fmla="*/ 8102212 w 8427720"/>
              <a:gd name="csY14" fmla="*/ 0 h 1953006"/>
              <a:gd name="csX15" fmla="*/ 8427720 w 8427720"/>
              <a:gd name="csY15" fmla="*/ 325508 h 1953006"/>
              <a:gd name="csX16" fmla="*/ 8427720 w 8427720"/>
              <a:gd name="csY16" fmla="*/ 759505 h 1953006"/>
              <a:gd name="csX17" fmla="*/ 8427720 w 8427720"/>
              <a:gd name="csY17" fmla="*/ 1219541 h 1953006"/>
              <a:gd name="csX18" fmla="*/ 8427720 w 8427720"/>
              <a:gd name="csY18" fmla="*/ 1627498 h 1953006"/>
              <a:gd name="csX19" fmla="*/ 8102212 w 8427720"/>
              <a:gd name="csY19" fmla="*/ 1953006 h 1953006"/>
              <a:gd name="csX20" fmla="*/ 7659538 w 8427720"/>
              <a:gd name="csY20" fmla="*/ 1953006 h 1953006"/>
              <a:gd name="csX21" fmla="*/ 7061330 w 8427720"/>
              <a:gd name="csY21" fmla="*/ 1953006 h 1953006"/>
              <a:gd name="csX22" fmla="*/ 6618656 w 8427720"/>
              <a:gd name="csY22" fmla="*/ 1953006 h 1953006"/>
              <a:gd name="csX23" fmla="*/ 6020448 w 8427720"/>
              <a:gd name="csY23" fmla="*/ 1953006 h 1953006"/>
              <a:gd name="csX24" fmla="*/ 5655541 w 8427720"/>
              <a:gd name="csY24" fmla="*/ 1953006 h 1953006"/>
              <a:gd name="csX25" fmla="*/ 5290634 w 8427720"/>
              <a:gd name="csY25" fmla="*/ 1953006 h 1953006"/>
              <a:gd name="csX26" fmla="*/ 4692426 w 8427720"/>
              <a:gd name="csY26" fmla="*/ 1953006 h 1953006"/>
              <a:gd name="csX27" fmla="*/ 4249752 w 8427720"/>
              <a:gd name="csY27" fmla="*/ 1953006 h 1953006"/>
              <a:gd name="csX28" fmla="*/ 3573777 w 8427720"/>
              <a:gd name="csY28" fmla="*/ 1953006 h 1953006"/>
              <a:gd name="csX29" fmla="*/ 3131104 w 8427720"/>
              <a:gd name="csY29" fmla="*/ 1953006 h 1953006"/>
              <a:gd name="csX30" fmla="*/ 2455128 w 8427720"/>
              <a:gd name="csY30" fmla="*/ 1953006 h 1953006"/>
              <a:gd name="csX31" fmla="*/ 2090222 w 8427720"/>
              <a:gd name="csY31" fmla="*/ 1953006 h 1953006"/>
              <a:gd name="csX32" fmla="*/ 1414247 w 8427720"/>
              <a:gd name="csY32" fmla="*/ 1953006 h 1953006"/>
              <a:gd name="csX33" fmla="*/ 971573 w 8427720"/>
              <a:gd name="csY33" fmla="*/ 1953006 h 1953006"/>
              <a:gd name="csX34" fmla="*/ 325508 w 8427720"/>
              <a:gd name="csY34" fmla="*/ 1953006 h 1953006"/>
              <a:gd name="csX35" fmla="*/ 0 w 8427720"/>
              <a:gd name="csY35" fmla="*/ 1627498 h 1953006"/>
              <a:gd name="csX36" fmla="*/ 0 w 8427720"/>
              <a:gd name="csY36" fmla="*/ 1219541 h 1953006"/>
              <a:gd name="csX37" fmla="*/ 0 w 8427720"/>
              <a:gd name="csY37" fmla="*/ 824604 h 1953006"/>
              <a:gd name="csX38" fmla="*/ 0 w 8427720"/>
              <a:gd name="csY38" fmla="*/ 325508 h 19530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</a:cxnLst>
            <a:rect l="l" t="t" r="r" b="b"/>
            <a:pathLst>
              <a:path w="8427720" h="1953006" extrusionOk="0">
                <a:moveTo>
                  <a:pt x="0" y="325508"/>
                </a:moveTo>
                <a:cubicBezTo>
                  <a:pt x="-32375" y="125765"/>
                  <a:pt x="121044" y="9267"/>
                  <a:pt x="325508" y="0"/>
                </a:cubicBezTo>
                <a:cubicBezTo>
                  <a:pt x="633750" y="-37534"/>
                  <a:pt x="853044" y="34764"/>
                  <a:pt x="1079250" y="0"/>
                </a:cubicBezTo>
                <a:cubicBezTo>
                  <a:pt x="1305456" y="-34764"/>
                  <a:pt x="1493550" y="21809"/>
                  <a:pt x="1599691" y="0"/>
                </a:cubicBezTo>
                <a:cubicBezTo>
                  <a:pt x="1705832" y="-21809"/>
                  <a:pt x="1886585" y="7251"/>
                  <a:pt x="2042365" y="0"/>
                </a:cubicBezTo>
                <a:cubicBezTo>
                  <a:pt x="2198145" y="-7251"/>
                  <a:pt x="2491888" y="80861"/>
                  <a:pt x="2718340" y="0"/>
                </a:cubicBezTo>
                <a:cubicBezTo>
                  <a:pt x="2944793" y="-80861"/>
                  <a:pt x="3034377" y="50765"/>
                  <a:pt x="3238781" y="0"/>
                </a:cubicBezTo>
                <a:cubicBezTo>
                  <a:pt x="3443185" y="-50765"/>
                  <a:pt x="3728343" y="28380"/>
                  <a:pt x="3992523" y="0"/>
                </a:cubicBezTo>
                <a:cubicBezTo>
                  <a:pt x="4256703" y="-28380"/>
                  <a:pt x="4307195" y="9940"/>
                  <a:pt x="4435197" y="0"/>
                </a:cubicBezTo>
                <a:cubicBezTo>
                  <a:pt x="4563199" y="-9940"/>
                  <a:pt x="4814253" y="56537"/>
                  <a:pt x="5188939" y="0"/>
                </a:cubicBezTo>
                <a:cubicBezTo>
                  <a:pt x="5563625" y="-56537"/>
                  <a:pt x="5438645" y="19914"/>
                  <a:pt x="5553846" y="0"/>
                </a:cubicBezTo>
                <a:cubicBezTo>
                  <a:pt x="5669047" y="-19914"/>
                  <a:pt x="5934927" y="70002"/>
                  <a:pt x="6152054" y="0"/>
                </a:cubicBezTo>
                <a:cubicBezTo>
                  <a:pt x="6369181" y="-70002"/>
                  <a:pt x="6617036" y="40915"/>
                  <a:pt x="6750262" y="0"/>
                </a:cubicBezTo>
                <a:cubicBezTo>
                  <a:pt x="6883488" y="-40915"/>
                  <a:pt x="7098977" y="34907"/>
                  <a:pt x="7270703" y="0"/>
                </a:cubicBezTo>
                <a:cubicBezTo>
                  <a:pt x="7442429" y="-34907"/>
                  <a:pt x="7748457" y="20996"/>
                  <a:pt x="8102212" y="0"/>
                </a:cubicBezTo>
                <a:cubicBezTo>
                  <a:pt x="8290539" y="-10619"/>
                  <a:pt x="8412579" y="139882"/>
                  <a:pt x="8427720" y="325508"/>
                </a:cubicBezTo>
                <a:cubicBezTo>
                  <a:pt x="8449470" y="521571"/>
                  <a:pt x="8409193" y="568621"/>
                  <a:pt x="8427720" y="759505"/>
                </a:cubicBezTo>
                <a:cubicBezTo>
                  <a:pt x="8446247" y="950389"/>
                  <a:pt x="8417730" y="1101814"/>
                  <a:pt x="8427720" y="1219541"/>
                </a:cubicBezTo>
                <a:cubicBezTo>
                  <a:pt x="8437710" y="1337268"/>
                  <a:pt x="8405082" y="1433721"/>
                  <a:pt x="8427720" y="1627498"/>
                </a:cubicBezTo>
                <a:cubicBezTo>
                  <a:pt x="8405401" y="1847178"/>
                  <a:pt x="8313709" y="1976579"/>
                  <a:pt x="8102212" y="1953006"/>
                </a:cubicBezTo>
                <a:cubicBezTo>
                  <a:pt x="7946229" y="1954646"/>
                  <a:pt x="7782234" y="1917399"/>
                  <a:pt x="7659538" y="1953006"/>
                </a:cubicBezTo>
                <a:cubicBezTo>
                  <a:pt x="7536842" y="1988613"/>
                  <a:pt x="7237543" y="1932883"/>
                  <a:pt x="7061330" y="1953006"/>
                </a:cubicBezTo>
                <a:cubicBezTo>
                  <a:pt x="6885117" y="1973129"/>
                  <a:pt x="6712109" y="1909723"/>
                  <a:pt x="6618656" y="1953006"/>
                </a:cubicBezTo>
                <a:cubicBezTo>
                  <a:pt x="6525203" y="1996289"/>
                  <a:pt x="6305629" y="1943718"/>
                  <a:pt x="6020448" y="1953006"/>
                </a:cubicBezTo>
                <a:cubicBezTo>
                  <a:pt x="5735267" y="1962294"/>
                  <a:pt x="5813459" y="1944995"/>
                  <a:pt x="5655541" y="1953006"/>
                </a:cubicBezTo>
                <a:cubicBezTo>
                  <a:pt x="5497623" y="1961017"/>
                  <a:pt x="5368449" y="1928983"/>
                  <a:pt x="5290634" y="1953006"/>
                </a:cubicBezTo>
                <a:cubicBezTo>
                  <a:pt x="5212819" y="1977029"/>
                  <a:pt x="4934362" y="1897358"/>
                  <a:pt x="4692426" y="1953006"/>
                </a:cubicBezTo>
                <a:cubicBezTo>
                  <a:pt x="4450490" y="2008654"/>
                  <a:pt x="4376498" y="1946766"/>
                  <a:pt x="4249752" y="1953006"/>
                </a:cubicBezTo>
                <a:cubicBezTo>
                  <a:pt x="4123006" y="1959246"/>
                  <a:pt x="3856899" y="1944148"/>
                  <a:pt x="3573777" y="1953006"/>
                </a:cubicBezTo>
                <a:cubicBezTo>
                  <a:pt x="3290656" y="1961864"/>
                  <a:pt x="3306878" y="1949329"/>
                  <a:pt x="3131104" y="1953006"/>
                </a:cubicBezTo>
                <a:cubicBezTo>
                  <a:pt x="2955330" y="1956683"/>
                  <a:pt x="2720728" y="1889617"/>
                  <a:pt x="2455128" y="1953006"/>
                </a:cubicBezTo>
                <a:cubicBezTo>
                  <a:pt x="2189528" y="2016395"/>
                  <a:pt x="2240600" y="1941447"/>
                  <a:pt x="2090222" y="1953006"/>
                </a:cubicBezTo>
                <a:cubicBezTo>
                  <a:pt x="1939844" y="1964565"/>
                  <a:pt x="1708065" y="1935890"/>
                  <a:pt x="1414247" y="1953006"/>
                </a:cubicBezTo>
                <a:cubicBezTo>
                  <a:pt x="1120429" y="1970122"/>
                  <a:pt x="1150976" y="1952028"/>
                  <a:pt x="971573" y="1953006"/>
                </a:cubicBezTo>
                <a:cubicBezTo>
                  <a:pt x="792170" y="1953984"/>
                  <a:pt x="541353" y="1892118"/>
                  <a:pt x="325508" y="1953006"/>
                </a:cubicBezTo>
                <a:cubicBezTo>
                  <a:pt x="149546" y="1936375"/>
                  <a:pt x="-33433" y="1806194"/>
                  <a:pt x="0" y="1627498"/>
                </a:cubicBezTo>
                <a:cubicBezTo>
                  <a:pt x="-1342" y="1429722"/>
                  <a:pt x="23120" y="1405627"/>
                  <a:pt x="0" y="1219541"/>
                </a:cubicBezTo>
                <a:cubicBezTo>
                  <a:pt x="-23120" y="1033455"/>
                  <a:pt x="13404" y="1008025"/>
                  <a:pt x="0" y="824604"/>
                </a:cubicBezTo>
                <a:cubicBezTo>
                  <a:pt x="-13404" y="641183"/>
                  <a:pt x="51151" y="425756"/>
                  <a:pt x="0" y="325508"/>
                </a:cubicBezTo>
                <a:close/>
              </a:path>
            </a:pathLst>
          </a:custGeom>
          <a:noFill/>
          <a:ln w="38100"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i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F6D2A2-7E2F-EABC-80BD-1C584ADD0855}"/>
              </a:ext>
            </a:extLst>
          </p:cNvPr>
          <p:cNvSpPr txBox="1"/>
          <p:nvPr/>
        </p:nvSpPr>
        <p:spPr>
          <a:xfrm>
            <a:off x="5660991" y="5579701"/>
            <a:ext cx="1994378" cy="646331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b="1" dirty="0"/>
              <a:t>Current Focus – 80-90% ready</a:t>
            </a:r>
            <a:endParaRPr lang="hi-IN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83EDE9-F4C4-1BF7-07C9-2BD7FA83991D}"/>
              </a:ext>
            </a:extLst>
          </p:cNvPr>
          <p:cNvSpPr txBox="1"/>
          <p:nvPr/>
        </p:nvSpPr>
        <p:spPr>
          <a:xfrm>
            <a:off x="5587061" y="1790969"/>
            <a:ext cx="6392136" cy="738664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Potential areas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Introduce AI for RCA, Fiber Fault location, predictive Operations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Global rollouts</a:t>
            </a:r>
            <a:endParaRPr lang="hi-IN" sz="1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34512-A067-3780-ECFB-6687D3000811}"/>
              </a:ext>
            </a:extLst>
          </p:cNvPr>
          <p:cNvSpPr txBox="1"/>
          <p:nvPr/>
        </p:nvSpPr>
        <p:spPr>
          <a:xfrm>
            <a:off x="5700122" y="2990270"/>
            <a:ext cx="199437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Existing from other vendors</a:t>
            </a:r>
            <a:endParaRPr lang="hi-IN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9360FC9-1EB4-2D09-5092-7D63F51F8DEF}"/>
              </a:ext>
            </a:extLst>
          </p:cNvPr>
          <p:cNvSpPr/>
          <p:nvPr/>
        </p:nvSpPr>
        <p:spPr>
          <a:xfrm>
            <a:off x="11073008" y="108210"/>
            <a:ext cx="726510" cy="72651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70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28ACB-C9C7-77B0-4623-75B04CF34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65" y="1559184"/>
            <a:ext cx="3624966" cy="3739632"/>
          </a:xfrm>
        </p:spPr>
        <p:txBody>
          <a:bodyPr>
            <a:normAutofit fontScale="90000"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Challenging end goal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Successful completion of Bharatnet Phase 3 needs complete control, paperless documentation &amp; deep accountability coordination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C85F0A-9393-5F00-F2EE-B6C6BAE74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234" y="0"/>
            <a:ext cx="7761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26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10E2A-D703-8B31-29F1-D544F770B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Bharatnet phases for supporting Service KPI – </a:t>
            </a:r>
            <a:r>
              <a:rPr lang="en-US" b="1" dirty="0"/>
              <a:t>REQUIRES FULL CONTROL</a:t>
            </a:r>
            <a:endParaRPr lang="hi-IN" b="1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68E2387-14D5-A952-4B0E-98F1E04BB549}"/>
              </a:ext>
            </a:extLst>
          </p:cNvPr>
          <p:cNvSpPr/>
          <p:nvPr/>
        </p:nvSpPr>
        <p:spPr>
          <a:xfrm>
            <a:off x="2897746" y="647905"/>
            <a:ext cx="9015212" cy="1041136"/>
          </a:xfrm>
          <a:custGeom>
            <a:avLst/>
            <a:gdLst>
              <a:gd name="connsiteX0" fmla="*/ 138821 w 832908"/>
              <a:gd name="connsiteY0" fmla="*/ 0 h 7526757"/>
              <a:gd name="connsiteX1" fmla="*/ 694087 w 832908"/>
              <a:gd name="connsiteY1" fmla="*/ 0 h 7526757"/>
              <a:gd name="connsiteX2" fmla="*/ 832908 w 832908"/>
              <a:gd name="connsiteY2" fmla="*/ 138821 h 7526757"/>
              <a:gd name="connsiteX3" fmla="*/ 832908 w 832908"/>
              <a:gd name="connsiteY3" fmla="*/ 7526757 h 7526757"/>
              <a:gd name="connsiteX4" fmla="*/ 832908 w 832908"/>
              <a:gd name="connsiteY4" fmla="*/ 7526757 h 7526757"/>
              <a:gd name="connsiteX5" fmla="*/ 0 w 832908"/>
              <a:gd name="connsiteY5" fmla="*/ 7526757 h 7526757"/>
              <a:gd name="connsiteX6" fmla="*/ 0 w 832908"/>
              <a:gd name="connsiteY6" fmla="*/ 7526757 h 7526757"/>
              <a:gd name="connsiteX7" fmla="*/ 0 w 832908"/>
              <a:gd name="connsiteY7" fmla="*/ 138821 h 7526757"/>
              <a:gd name="connsiteX8" fmla="*/ 138821 w 832908"/>
              <a:gd name="connsiteY8" fmla="*/ 0 h 752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2908" h="7526757">
                <a:moveTo>
                  <a:pt x="832908" y="1254490"/>
                </a:moveTo>
                <a:lnTo>
                  <a:pt x="832908" y="6272267"/>
                </a:lnTo>
                <a:cubicBezTo>
                  <a:pt x="832908" y="6965103"/>
                  <a:pt x="826030" y="7526752"/>
                  <a:pt x="817546" y="7526752"/>
                </a:cubicBezTo>
                <a:lnTo>
                  <a:pt x="0" y="7526752"/>
                </a:lnTo>
                <a:lnTo>
                  <a:pt x="0" y="7526752"/>
                </a:lnTo>
                <a:lnTo>
                  <a:pt x="0" y="5"/>
                </a:lnTo>
                <a:lnTo>
                  <a:pt x="0" y="5"/>
                </a:lnTo>
                <a:lnTo>
                  <a:pt x="817546" y="5"/>
                </a:lnTo>
                <a:cubicBezTo>
                  <a:pt x="826030" y="5"/>
                  <a:pt x="832908" y="561654"/>
                  <a:pt x="832908" y="1254490"/>
                </a:cubicBezTo>
                <a:close/>
              </a:path>
            </a:pathLst>
          </a:custGeom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1" tIns="53994" rIns="67329" bIns="53995" numCol="2" spcCol="1270" anchor="ctr" anchorCtr="0">
            <a:noAutofit/>
          </a:bodyPr>
          <a:lstStyle/>
          <a:p>
            <a:pPr marL="285750" lvl="1" indent="-2857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IN" sz="1600" kern="1200" dirty="0">
                <a:latin typeface="Abadi" panose="020B0604020104020204" pitchFamily="34" charset="0"/>
              </a:rPr>
              <a:t>Route / Inventory / </a:t>
            </a:r>
            <a:r>
              <a:rPr lang="en-IN" sz="1600" kern="1200" dirty="0" err="1">
                <a:latin typeface="Abadi" panose="020B0604020104020204" pitchFamily="34" charset="0"/>
              </a:rPr>
              <a:t>BoQ</a:t>
            </a:r>
            <a:endParaRPr lang="en-IN" sz="1600" kern="1200" dirty="0">
              <a:latin typeface="Abadi" panose="020B0604020104020204" pitchFamily="34" charset="0"/>
            </a:endParaRPr>
          </a:p>
          <a:p>
            <a:pPr marL="285750" lvl="1" indent="-2857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IN" sz="1600" kern="1200" dirty="0">
                <a:latin typeface="Abadi" panose="020B0604020104020204" pitchFamily="34" charset="0"/>
              </a:rPr>
              <a:t>First Time Right – coordinated deployment</a:t>
            </a:r>
          </a:p>
          <a:p>
            <a:pPr marL="285750" lvl="1" indent="-2857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IN" sz="1600" dirty="0">
                <a:latin typeface="Abadi" panose="020B0604020104020204" pitchFamily="34" charset="0"/>
              </a:rPr>
              <a:t>Planned vs Actual tracking </a:t>
            </a:r>
          </a:p>
          <a:p>
            <a:pPr marL="285750" lvl="1" indent="-2857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IN" sz="1600" kern="1200" dirty="0">
                <a:latin typeface="Abadi" panose="020B0604020104020204" pitchFamily="34" charset="0"/>
              </a:rPr>
              <a:t>Commercial interactions – budget vs actual 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703E899-E043-09C4-F1B8-FCF13A171CAF}"/>
              </a:ext>
            </a:extLst>
          </p:cNvPr>
          <p:cNvSpPr/>
          <p:nvPr/>
        </p:nvSpPr>
        <p:spPr>
          <a:xfrm>
            <a:off x="152400" y="647905"/>
            <a:ext cx="2642315" cy="1041135"/>
          </a:xfrm>
          <a:custGeom>
            <a:avLst/>
            <a:gdLst>
              <a:gd name="connsiteX0" fmla="*/ 0 w 4233800"/>
              <a:gd name="connsiteY0" fmla="*/ 173526 h 1041135"/>
              <a:gd name="connsiteX1" fmla="*/ 173526 w 4233800"/>
              <a:gd name="connsiteY1" fmla="*/ 0 h 1041135"/>
              <a:gd name="connsiteX2" fmla="*/ 4060274 w 4233800"/>
              <a:gd name="connsiteY2" fmla="*/ 0 h 1041135"/>
              <a:gd name="connsiteX3" fmla="*/ 4233800 w 4233800"/>
              <a:gd name="connsiteY3" fmla="*/ 173526 h 1041135"/>
              <a:gd name="connsiteX4" fmla="*/ 4233800 w 4233800"/>
              <a:gd name="connsiteY4" fmla="*/ 867609 h 1041135"/>
              <a:gd name="connsiteX5" fmla="*/ 4060274 w 4233800"/>
              <a:gd name="connsiteY5" fmla="*/ 1041135 h 1041135"/>
              <a:gd name="connsiteX6" fmla="*/ 173526 w 4233800"/>
              <a:gd name="connsiteY6" fmla="*/ 1041135 h 1041135"/>
              <a:gd name="connsiteX7" fmla="*/ 0 w 4233800"/>
              <a:gd name="connsiteY7" fmla="*/ 867609 h 1041135"/>
              <a:gd name="connsiteX8" fmla="*/ 0 w 4233800"/>
              <a:gd name="connsiteY8" fmla="*/ 173526 h 104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33800" h="1041135">
                <a:moveTo>
                  <a:pt x="0" y="173526"/>
                </a:moveTo>
                <a:cubicBezTo>
                  <a:pt x="0" y="77690"/>
                  <a:pt x="77690" y="0"/>
                  <a:pt x="173526" y="0"/>
                </a:cubicBezTo>
                <a:lnTo>
                  <a:pt x="4060274" y="0"/>
                </a:lnTo>
                <a:cubicBezTo>
                  <a:pt x="4156110" y="0"/>
                  <a:pt x="4233800" y="77690"/>
                  <a:pt x="4233800" y="173526"/>
                </a:cubicBezTo>
                <a:lnTo>
                  <a:pt x="4233800" y="867609"/>
                </a:lnTo>
                <a:cubicBezTo>
                  <a:pt x="4233800" y="963445"/>
                  <a:pt x="4156110" y="1041135"/>
                  <a:pt x="4060274" y="1041135"/>
                </a:cubicBezTo>
                <a:lnTo>
                  <a:pt x="173526" y="1041135"/>
                </a:lnTo>
                <a:cubicBezTo>
                  <a:pt x="77690" y="1041135"/>
                  <a:pt x="0" y="963445"/>
                  <a:pt x="0" y="867609"/>
                </a:cubicBezTo>
                <a:lnTo>
                  <a:pt x="0" y="17352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24" tIns="88924" rIns="127024" bIns="88924" numCol="1" spcCol="1270" anchor="ctr" anchorCtr="0">
            <a:noAutofit/>
          </a:bodyPr>
          <a:lstStyle/>
          <a:p>
            <a:pPr marL="0" lvl="0" indent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n-IN" kern="1200" dirty="0">
                <a:latin typeface="Abadi" panose="020B0604020104020204" pitchFamily="34" charset="0"/>
              </a:rPr>
              <a:t>Network Planning  - Precise planning &amp; accurate Deployment </a:t>
            </a:r>
            <a:endParaRPr lang="en-GB" kern="1200" dirty="0">
              <a:latin typeface="Abadi" panose="020B06040201040202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7F088FC-DBB8-584D-4D5F-96586C357963}"/>
              </a:ext>
            </a:extLst>
          </p:cNvPr>
          <p:cNvSpPr/>
          <p:nvPr/>
        </p:nvSpPr>
        <p:spPr>
          <a:xfrm>
            <a:off x="2897746" y="1741097"/>
            <a:ext cx="9015212" cy="1041136"/>
          </a:xfrm>
          <a:custGeom>
            <a:avLst/>
            <a:gdLst>
              <a:gd name="connsiteX0" fmla="*/ 138821 w 832908"/>
              <a:gd name="connsiteY0" fmla="*/ 0 h 7526757"/>
              <a:gd name="connsiteX1" fmla="*/ 694087 w 832908"/>
              <a:gd name="connsiteY1" fmla="*/ 0 h 7526757"/>
              <a:gd name="connsiteX2" fmla="*/ 832908 w 832908"/>
              <a:gd name="connsiteY2" fmla="*/ 138821 h 7526757"/>
              <a:gd name="connsiteX3" fmla="*/ 832908 w 832908"/>
              <a:gd name="connsiteY3" fmla="*/ 7526757 h 7526757"/>
              <a:gd name="connsiteX4" fmla="*/ 832908 w 832908"/>
              <a:gd name="connsiteY4" fmla="*/ 7526757 h 7526757"/>
              <a:gd name="connsiteX5" fmla="*/ 0 w 832908"/>
              <a:gd name="connsiteY5" fmla="*/ 7526757 h 7526757"/>
              <a:gd name="connsiteX6" fmla="*/ 0 w 832908"/>
              <a:gd name="connsiteY6" fmla="*/ 7526757 h 7526757"/>
              <a:gd name="connsiteX7" fmla="*/ 0 w 832908"/>
              <a:gd name="connsiteY7" fmla="*/ 138821 h 7526757"/>
              <a:gd name="connsiteX8" fmla="*/ 138821 w 832908"/>
              <a:gd name="connsiteY8" fmla="*/ 0 h 752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2908" h="7526757">
                <a:moveTo>
                  <a:pt x="832908" y="1254490"/>
                </a:moveTo>
                <a:lnTo>
                  <a:pt x="832908" y="6272267"/>
                </a:lnTo>
                <a:cubicBezTo>
                  <a:pt x="832908" y="6965103"/>
                  <a:pt x="826030" y="7526752"/>
                  <a:pt x="817546" y="7526752"/>
                </a:cubicBezTo>
                <a:lnTo>
                  <a:pt x="0" y="7526752"/>
                </a:lnTo>
                <a:lnTo>
                  <a:pt x="0" y="7526752"/>
                </a:lnTo>
                <a:lnTo>
                  <a:pt x="0" y="5"/>
                </a:lnTo>
                <a:lnTo>
                  <a:pt x="0" y="5"/>
                </a:lnTo>
                <a:lnTo>
                  <a:pt x="817546" y="5"/>
                </a:lnTo>
                <a:cubicBezTo>
                  <a:pt x="826030" y="5"/>
                  <a:pt x="832908" y="561654"/>
                  <a:pt x="832908" y="1254490"/>
                </a:cubicBezTo>
                <a:close/>
              </a:path>
            </a:pathLst>
          </a:custGeom>
        </p:spPr>
        <p:style>
          <a:lnRef idx="2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1" tIns="53994" rIns="67329" bIns="53995" numCol="2" spcCol="1270" anchor="ctr" anchorCtr="0">
            <a:noAutofit/>
          </a:bodyPr>
          <a:lstStyle/>
          <a:p>
            <a:pPr marL="285750" lvl="1" indent="-2857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itchFamily="2" charset="2"/>
              <a:buChar char="§"/>
            </a:pPr>
            <a:r>
              <a:rPr lang="en-IN" sz="1600" kern="1200" dirty="0">
                <a:latin typeface="Abadi" panose="020B0604020104020204" pitchFamily="34" charset="0"/>
              </a:rPr>
              <a:t>Intervention free data capture in deployment </a:t>
            </a:r>
            <a:endParaRPr lang="en-IN" sz="1600" dirty="0">
              <a:latin typeface="Abadi" panose="020B0604020104020204" pitchFamily="34" charset="0"/>
            </a:endParaRPr>
          </a:p>
          <a:p>
            <a:pPr marL="285750" lvl="1" indent="-2857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itchFamily="2" charset="2"/>
              <a:buChar char="§"/>
            </a:pPr>
            <a:r>
              <a:rPr lang="en-IN" sz="1600" kern="1200" dirty="0">
                <a:latin typeface="Abadi" panose="020B0604020104020204" pitchFamily="34" charset="0"/>
              </a:rPr>
              <a:t>Accurate GPS &lt;20 cm accuracy </a:t>
            </a:r>
            <a:endParaRPr lang="en-IN" sz="1600" dirty="0">
              <a:latin typeface="Abadi" panose="020B0604020104020204" pitchFamily="34" charset="0"/>
            </a:endParaRPr>
          </a:p>
          <a:p>
            <a:pPr marL="285750" lvl="1" indent="-2857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itchFamily="2" charset="2"/>
              <a:buChar char="§"/>
            </a:pPr>
            <a:r>
              <a:rPr lang="en-IN" sz="1600" kern="1200" dirty="0">
                <a:latin typeface="Abadi" panose="020B0604020104020204" pitchFamily="34" charset="0"/>
              </a:rPr>
              <a:t>Depth profile generators</a:t>
            </a:r>
          </a:p>
          <a:p>
            <a:pPr marL="285750" lvl="1" indent="-285750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itchFamily="2" charset="2"/>
              <a:buChar char="§"/>
            </a:pPr>
            <a:r>
              <a:rPr lang="en-IN" sz="1600" kern="1200" dirty="0">
                <a:latin typeface="Abadi" panose="020B0604020104020204" pitchFamily="34" charset="0"/>
              </a:rPr>
              <a:t>Image and Video analytics </a:t>
            </a:r>
          </a:p>
          <a:p>
            <a:pPr marL="285750" lvl="1" indent="-2857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itchFamily="2" charset="2"/>
              <a:buChar char="§"/>
            </a:pPr>
            <a:r>
              <a:rPr lang="en-IN" sz="1600" kern="1200" dirty="0">
                <a:latin typeface="Abadi" panose="020B0604020104020204" pitchFamily="34" charset="0"/>
              </a:rPr>
              <a:t>Evidence capture for data lake</a:t>
            </a:r>
          </a:p>
          <a:p>
            <a:pPr marL="285750" lvl="1" indent="-2857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itchFamily="2" charset="2"/>
              <a:buChar char="§"/>
            </a:pPr>
            <a:r>
              <a:rPr lang="en-IN" sz="1600" kern="1200" dirty="0">
                <a:latin typeface="Abadi" panose="020B0604020104020204" pitchFamily="34" charset="0"/>
              </a:rPr>
              <a:t>Inspection / Bill clearance  </a:t>
            </a:r>
          </a:p>
          <a:p>
            <a:pPr marL="285750" lvl="1" indent="-2857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itchFamily="2" charset="2"/>
              <a:buChar char="§"/>
            </a:pPr>
            <a:endParaRPr lang="en-IN" sz="1600" kern="1200" dirty="0">
              <a:latin typeface="Abadi" panose="020B0604020104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2DE0D6D-7B75-4D75-6F9D-135273897043}"/>
              </a:ext>
            </a:extLst>
          </p:cNvPr>
          <p:cNvSpPr/>
          <p:nvPr/>
        </p:nvSpPr>
        <p:spPr>
          <a:xfrm>
            <a:off x="152400" y="1741097"/>
            <a:ext cx="2642315" cy="1041135"/>
          </a:xfrm>
          <a:custGeom>
            <a:avLst/>
            <a:gdLst>
              <a:gd name="connsiteX0" fmla="*/ 0 w 4233800"/>
              <a:gd name="connsiteY0" fmla="*/ 173526 h 1041135"/>
              <a:gd name="connsiteX1" fmla="*/ 173526 w 4233800"/>
              <a:gd name="connsiteY1" fmla="*/ 0 h 1041135"/>
              <a:gd name="connsiteX2" fmla="*/ 4060274 w 4233800"/>
              <a:gd name="connsiteY2" fmla="*/ 0 h 1041135"/>
              <a:gd name="connsiteX3" fmla="*/ 4233800 w 4233800"/>
              <a:gd name="connsiteY3" fmla="*/ 173526 h 1041135"/>
              <a:gd name="connsiteX4" fmla="*/ 4233800 w 4233800"/>
              <a:gd name="connsiteY4" fmla="*/ 867609 h 1041135"/>
              <a:gd name="connsiteX5" fmla="*/ 4060274 w 4233800"/>
              <a:gd name="connsiteY5" fmla="*/ 1041135 h 1041135"/>
              <a:gd name="connsiteX6" fmla="*/ 173526 w 4233800"/>
              <a:gd name="connsiteY6" fmla="*/ 1041135 h 1041135"/>
              <a:gd name="connsiteX7" fmla="*/ 0 w 4233800"/>
              <a:gd name="connsiteY7" fmla="*/ 867609 h 1041135"/>
              <a:gd name="connsiteX8" fmla="*/ 0 w 4233800"/>
              <a:gd name="connsiteY8" fmla="*/ 173526 h 104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33800" h="1041135">
                <a:moveTo>
                  <a:pt x="0" y="173526"/>
                </a:moveTo>
                <a:cubicBezTo>
                  <a:pt x="0" y="77690"/>
                  <a:pt x="77690" y="0"/>
                  <a:pt x="173526" y="0"/>
                </a:cubicBezTo>
                <a:lnTo>
                  <a:pt x="4060274" y="0"/>
                </a:lnTo>
                <a:cubicBezTo>
                  <a:pt x="4156110" y="0"/>
                  <a:pt x="4233800" y="77690"/>
                  <a:pt x="4233800" y="173526"/>
                </a:cubicBezTo>
                <a:lnTo>
                  <a:pt x="4233800" y="867609"/>
                </a:lnTo>
                <a:cubicBezTo>
                  <a:pt x="4233800" y="963445"/>
                  <a:pt x="4156110" y="1041135"/>
                  <a:pt x="4060274" y="1041135"/>
                </a:cubicBezTo>
                <a:lnTo>
                  <a:pt x="173526" y="1041135"/>
                </a:lnTo>
                <a:cubicBezTo>
                  <a:pt x="77690" y="1041135"/>
                  <a:pt x="0" y="963445"/>
                  <a:pt x="0" y="867609"/>
                </a:cubicBezTo>
                <a:lnTo>
                  <a:pt x="0" y="17352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24" tIns="88924" rIns="127024" bIns="88924" numCol="1" spcCol="1270" anchor="ctr" anchorCtr="0">
            <a:noAutofit/>
          </a:bodyPr>
          <a:lstStyle/>
          <a:p>
            <a:pPr marL="0" lvl="0" indent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n-IN" kern="1200" dirty="0">
                <a:latin typeface="Abadi" panose="020B0604020104020204" pitchFamily="34" charset="0"/>
              </a:rPr>
              <a:t>Deployment stage - IoT-Based Asset data capture 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A2F66E6-ADEF-B9B4-FE3C-F951F3BCDBDE}"/>
              </a:ext>
            </a:extLst>
          </p:cNvPr>
          <p:cNvSpPr/>
          <p:nvPr/>
        </p:nvSpPr>
        <p:spPr>
          <a:xfrm>
            <a:off x="2897746" y="2834289"/>
            <a:ext cx="9015212" cy="1041136"/>
          </a:xfrm>
          <a:custGeom>
            <a:avLst/>
            <a:gdLst>
              <a:gd name="connsiteX0" fmla="*/ 138821 w 832908"/>
              <a:gd name="connsiteY0" fmla="*/ 0 h 7526757"/>
              <a:gd name="connsiteX1" fmla="*/ 694087 w 832908"/>
              <a:gd name="connsiteY1" fmla="*/ 0 h 7526757"/>
              <a:gd name="connsiteX2" fmla="*/ 832908 w 832908"/>
              <a:gd name="connsiteY2" fmla="*/ 138821 h 7526757"/>
              <a:gd name="connsiteX3" fmla="*/ 832908 w 832908"/>
              <a:gd name="connsiteY3" fmla="*/ 7526757 h 7526757"/>
              <a:gd name="connsiteX4" fmla="*/ 832908 w 832908"/>
              <a:gd name="connsiteY4" fmla="*/ 7526757 h 7526757"/>
              <a:gd name="connsiteX5" fmla="*/ 0 w 832908"/>
              <a:gd name="connsiteY5" fmla="*/ 7526757 h 7526757"/>
              <a:gd name="connsiteX6" fmla="*/ 0 w 832908"/>
              <a:gd name="connsiteY6" fmla="*/ 7526757 h 7526757"/>
              <a:gd name="connsiteX7" fmla="*/ 0 w 832908"/>
              <a:gd name="connsiteY7" fmla="*/ 138821 h 7526757"/>
              <a:gd name="connsiteX8" fmla="*/ 138821 w 832908"/>
              <a:gd name="connsiteY8" fmla="*/ 0 h 752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2908" h="7526757">
                <a:moveTo>
                  <a:pt x="832908" y="1254490"/>
                </a:moveTo>
                <a:lnTo>
                  <a:pt x="832908" y="6272267"/>
                </a:lnTo>
                <a:cubicBezTo>
                  <a:pt x="832908" y="6965103"/>
                  <a:pt x="826030" y="7526752"/>
                  <a:pt x="817546" y="7526752"/>
                </a:cubicBezTo>
                <a:lnTo>
                  <a:pt x="0" y="7526752"/>
                </a:lnTo>
                <a:lnTo>
                  <a:pt x="0" y="7526752"/>
                </a:lnTo>
                <a:lnTo>
                  <a:pt x="0" y="5"/>
                </a:lnTo>
                <a:lnTo>
                  <a:pt x="0" y="5"/>
                </a:lnTo>
                <a:lnTo>
                  <a:pt x="817546" y="5"/>
                </a:lnTo>
                <a:cubicBezTo>
                  <a:pt x="826030" y="5"/>
                  <a:pt x="832908" y="561654"/>
                  <a:pt x="832908" y="1254490"/>
                </a:cubicBez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1" tIns="53994" rIns="67329" bIns="53995" numCol="2" spcCol="1270" anchor="ctr" anchorCtr="0">
            <a:noAutofit/>
          </a:bodyPr>
          <a:lstStyle/>
          <a:p>
            <a:pPr marL="285750" lvl="1" indent="-2857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IN" sz="1600" kern="1200" dirty="0">
                <a:latin typeface="Abadi" panose="020B0604020104020204" pitchFamily="34" charset="0"/>
              </a:rPr>
              <a:t>OTDR / Splicing machine / GPR</a:t>
            </a:r>
          </a:p>
          <a:p>
            <a:pPr marL="285750" lvl="1" indent="-2857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IN" sz="1600" kern="1200" dirty="0">
                <a:latin typeface="Abadi" panose="020B0604020104020204" pitchFamily="34" charset="0"/>
              </a:rPr>
              <a:t>Cable fault locators </a:t>
            </a:r>
          </a:p>
          <a:p>
            <a:pPr marL="285750" lvl="1" indent="-2857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IN" sz="1600" kern="1200" dirty="0">
                <a:latin typeface="Abadi" panose="020B0604020104020204" pitchFamily="34" charset="0"/>
              </a:rPr>
              <a:t>Power system @ Block / GP </a:t>
            </a:r>
          </a:p>
          <a:p>
            <a:pPr marL="285750" lvl="1" indent="-2857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IN" sz="1600" kern="1200" dirty="0">
                <a:latin typeface="Abadi" panose="020B0604020104020204" pitchFamily="34" charset="0"/>
              </a:rPr>
              <a:t>Workflows for accountability (PDCA captures) / rating 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41B32F1-6B09-00C8-90DE-41F0E1595570}"/>
              </a:ext>
            </a:extLst>
          </p:cNvPr>
          <p:cNvSpPr/>
          <p:nvPr/>
        </p:nvSpPr>
        <p:spPr>
          <a:xfrm>
            <a:off x="152400" y="2834289"/>
            <a:ext cx="2642315" cy="1041135"/>
          </a:xfrm>
          <a:custGeom>
            <a:avLst/>
            <a:gdLst>
              <a:gd name="connsiteX0" fmla="*/ 0 w 4233800"/>
              <a:gd name="connsiteY0" fmla="*/ 173526 h 1041135"/>
              <a:gd name="connsiteX1" fmla="*/ 173526 w 4233800"/>
              <a:gd name="connsiteY1" fmla="*/ 0 h 1041135"/>
              <a:gd name="connsiteX2" fmla="*/ 4060274 w 4233800"/>
              <a:gd name="connsiteY2" fmla="*/ 0 h 1041135"/>
              <a:gd name="connsiteX3" fmla="*/ 4233800 w 4233800"/>
              <a:gd name="connsiteY3" fmla="*/ 173526 h 1041135"/>
              <a:gd name="connsiteX4" fmla="*/ 4233800 w 4233800"/>
              <a:gd name="connsiteY4" fmla="*/ 867609 h 1041135"/>
              <a:gd name="connsiteX5" fmla="*/ 4060274 w 4233800"/>
              <a:gd name="connsiteY5" fmla="*/ 1041135 h 1041135"/>
              <a:gd name="connsiteX6" fmla="*/ 173526 w 4233800"/>
              <a:gd name="connsiteY6" fmla="*/ 1041135 h 1041135"/>
              <a:gd name="connsiteX7" fmla="*/ 0 w 4233800"/>
              <a:gd name="connsiteY7" fmla="*/ 867609 h 1041135"/>
              <a:gd name="connsiteX8" fmla="*/ 0 w 4233800"/>
              <a:gd name="connsiteY8" fmla="*/ 173526 h 104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33800" h="1041135">
                <a:moveTo>
                  <a:pt x="0" y="173526"/>
                </a:moveTo>
                <a:cubicBezTo>
                  <a:pt x="0" y="77690"/>
                  <a:pt x="77690" y="0"/>
                  <a:pt x="173526" y="0"/>
                </a:cubicBezTo>
                <a:lnTo>
                  <a:pt x="4060274" y="0"/>
                </a:lnTo>
                <a:cubicBezTo>
                  <a:pt x="4156110" y="0"/>
                  <a:pt x="4233800" y="77690"/>
                  <a:pt x="4233800" y="173526"/>
                </a:cubicBezTo>
                <a:lnTo>
                  <a:pt x="4233800" y="867609"/>
                </a:lnTo>
                <a:cubicBezTo>
                  <a:pt x="4233800" y="963445"/>
                  <a:pt x="4156110" y="1041135"/>
                  <a:pt x="4060274" y="1041135"/>
                </a:cubicBezTo>
                <a:lnTo>
                  <a:pt x="173526" y="1041135"/>
                </a:lnTo>
                <a:cubicBezTo>
                  <a:pt x="77690" y="1041135"/>
                  <a:pt x="0" y="963445"/>
                  <a:pt x="0" y="867609"/>
                </a:cubicBezTo>
                <a:lnTo>
                  <a:pt x="0" y="17352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24" tIns="88924" rIns="127024" bIns="88924" numCol="1" spcCol="1270" anchor="ctr" anchorCtr="0">
            <a:noAutofit/>
          </a:bodyPr>
          <a:lstStyle/>
          <a:p>
            <a:pPr marL="0" lvl="0" indent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n-IN" kern="1200" dirty="0">
                <a:latin typeface="Abadi" panose="020B0604020104020204" pitchFamily="34" charset="0"/>
              </a:rPr>
              <a:t>Tech data Integrations (other than EMS for FCAPS / voltage / current etc.)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F9595B2-A7EA-9B15-84AE-8695DD96D3A1}"/>
              </a:ext>
            </a:extLst>
          </p:cNvPr>
          <p:cNvSpPr/>
          <p:nvPr/>
        </p:nvSpPr>
        <p:spPr>
          <a:xfrm>
            <a:off x="2897746" y="3927481"/>
            <a:ext cx="9015212" cy="1041136"/>
          </a:xfrm>
          <a:custGeom>
            <a:avLst/>
            <a:gdLst>
              <a:gd name="connsiteX0" fmla="*/ 138821 w 832908"/>
              <a:gd name="connsiteY0" fmla="*/ 0 h 7526757"/>
              <a:gd name="connsiteX1" fmla="*/ 694087 w 832908"/>
              <a:gd name="connsiteY1" fmla="*/ 0 h 7526757"/>
              <a:gd name="connsiteX2" fmla="*/ 832908 w 832908"/>
              <a:gd name="connsiteY2" fmla="*/ 138821 h 7526757"/>
              <a:gd name="connsiteX3" fmla="*/ 832908 w 832908"/>
              <a:gd name="connsiteY3" fmla="*/ 7526757 h 7526757"/>
              <a:gd name="connsiteX4" fmla="*/ 832908 w 832908"/>
              <a:gd name="connsiteY4" fmla="*/ 7526757 h 7526757"/>
              <a:gd name="connsiteX5" fmla="*/ 0 w 832908"/>
              <a:gd name="connsiteY5" fmla="*/ 7526757 h 7526757"/>
              <a:gd name="connsiteX6" fmla="*/ 0 w 832908"/>
              <a:gd name="connsiteY6" fmla="*/ 7526757 h 7526757"/>
              <a:gd name="connsiteX7" fmla="*/ 0 w 832908"/>
              <a:gd name="connsiteY7" fmla="*/ 138821 h 7526757"/>
              <a:gd name="connsiteX8" fmla="*/ 138821 w 832908"/>
              <a:gd name="connsiteY8" fmla="*/ 0 h 752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2908" h="7526757">
                <a:moveTo>
                  <a:pt x="832908" y="1254490"/>
                </a:moveTo>
                <a:lnTo>
                  <a:pt x="832908" y="6272267"/>
                </a:lnTo>
                <a:cubicBezTo>
                  <a:pt x="832908" y="6965103"/>
                  <a:pt x="826030" y="7526752"/>
                  <a:pt x="817546" y="7526752"/>
                </a:cubicBezTo>
                <a:lnTo>
                  <a:pt x="0" y="7526752"/>
                </a:lnTo>
                <a:lnTo>
                  <a:pt x="0" y="7526752"/>
                </a:lnTo>
                <a:lnTo>
                  <a:pt x="0" y="5"/>
                </a:lnTo>
                <a:lnTo>
                  <a:pt x="0" y="5"/>
                </a:lnTo>
                <a:lnTo>
                  <a:pt x="817546" y="5"/>
                </a:lnTo>
                <a:cubicBezTo>
                  <a:pt x="826030" y="5"/>
                  <a:pt x="832908" y="561654"/>
                  <a:pt x="832908" y="1254490"/>
                </a:cubicBez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1" tIns="53995" rIns="67329" bIns="53994" numCol="2" spcCol="1270" anchor="ctr" anchorCtr="0">
            <a:noAutofit/>
          </a:bodyPr>
          <a:lstStyle/>
          <a:p>
            <a:pPr marL="285750" lvl="1" indent="-2857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IN" sz="1600" kern="1200" dirty="0">
                <a:latin typeface="Abadi" panose="020B0604020104020204" pitchFamily="34" charset="0"/>
              </a:rPr>
              <a:t>KPI measurements / publish with drill downs </a:t>
            </a:r>
          </a:p>
          <a:p>
            <a:pPr marL="285750" lvl="1" indent="-2857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IN" sz="1600" kern="1200" dirty="0">
                <a:latin typeface="Abadi" panose="020B0604020104020204" pitchFamily="34" charset="0"/>
              </a:rPr>
              <a:t>TAT / SLA measurements for TT / WO on mobile app</a:t>
            </a:r>
          </a:p>
          <a:p>
            <a:pPr marL="285750" lvl="1" indent="-2857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IN" sz="1600" kern="1200" dirty="0">
                <a:latin typeface="Abadi" panose="020B0604020104020204" pitchFamily="34" charset="0"/>
              </a:rPr>
              <a:t>Contextual support with RCA</a:t>
            </a:r>
          </a:p>
          <a:p>
            <a:pPr marL="285750" lvl="1" indent="-2857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IN" sz="1600" kern="1200" dirty="0">
                <a:latin typeface="Abadi" panose="020B0604020104020204" pitchFamily="34" charset="0"/>
              </a:rPr>
              <a:t>Fiber fault XYZ location predictions</a:t>
            </a:r>
          </a:p>
          <a:p>
            <a:pPr marL="285750" lvl="1" indent="-2857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IN" sz="1600" kern="1200" dirty="0">
                <a:latin typeface="Abadi" panose="020B0604020104020204" pitchFamily="34" charset="0"/>
              </a:rPr>
              <a:t>Live inventory picture </a:t>
            </a:r>
          </a:p>
          <a:p>
            <a:pPr marL="285750" lvl="1" indent="-2857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IN" sz="1600" kern="1200" dirty="0">
                <a:latin typeface="Abadi" panose="020B0604020104020204" pitchFamily="34" charset="0"/>
              </a:rPr>
              <a:t>RCA automation integrated to task engine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DD21B7C-CAAC-60C1-0294-B7D6C82FC496}"/>
              </a:ext>
            </a:extLst>
          </p:cNvPr>
          <p:cNvSpPr/>
          <p:nvPr/>
        </p:nvSpPr>
        <p:spPr>
          <a:xfrm>
            <a:off x="152400" y="3927482"/>
            <a:ext cx="2642315" cy="1041135"/>
          </a:xfrm>
          <a:custGeom>
            <a:avLst/>
            <a:gdLst>
              <a:gd name="connsiteX0" fmla="*/ 0 w 4233800"/>
              <a:gd name="connsiteY0" fmla="*/ 173526 h 1041135"/>
              <a:gd name="connsiteX1" fmla="*/ 173526 w 4233800"/>
              <a:gd name="connsiteY1" fmla="*/ 0 h 1041135"/>
              <a:gd name="connsiteX2" fmla="*/ 4060274 w 4233800"/>
              <a:gd name="connsiteY2" fmla="*/ 0 h 1041135"/>
              <a:gd name="connsiteX3" fmla="*/ 4233800 w 4233800"/>
              <a:gd name="connsiteY3" fmla="*/ 173526 h 1041135"/>
              <a:gd name="connsiteX4" fmla="*/ 4233800 w 4233800"/>
              <a:gd name="connsiteY4" fmla="*/ 867609 h 1041135"/>
              <a:gd name="connsiteX5" fmla="*/ 4060274 w 4233800"/>
              <a:gd name="connsiteY5" fmla="*/ 1041135 h 1041135"/>
              <a:gd name="connsiteX6" fmla="*/ 173526 w 4233800"/>
              <a:gd name="connsiteY6" fmla="*/ 1041135 h 1041135"/>
              <a:gd name="connsiteX7" fmla="*/ 0 w 4233800"/>
              <a:gd name="connsiteY7" fmla="*/ 867609 h 1041135"/>
              <a:gd name="connsiteX8" fmla="*/ 0 w 4233800"/>
              <a:gd name="connsiteY8" fmla="*/ 173526 h 104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33800" h="1041135">
                <a:moveTo>
                  <a:pt x="0" y="173526"/>
                </a:moveTo>
                <a:cubicBezTo>
                  <a:pt x="0" y="77690"/>
                  <a:pt x="77690" y="0"/>
                  <a:pt x="173526" y="0"/>
                </a:cubicBezTo>
                <a:lnTo>
                  <a:pt x="4060274" y="0"/>
                </a:lnTo>
                <a:cubicBezTo>
                  <a:pt x="4156110" y="0"/>
                  <a:pt x="4233800" y="77690"/>
                  <a:pt x="4233800" y="173526"/>
                </a:cubicBezTo>
                <a:lnTo>
                  <a:pt x="4233800" y="867609"/>
                </a:lnTo>
                <a:cubicBezTo>
                  <a:pt x="4233800" y="963445"/>
                  <a:pt x="4156110" y="1041135"/>
                  <a:pt x="4060274" y="1041135"/>
                </a:cubicBezTo>
                <a:lnTo>
                  <a:pt x="173526" y="1041135"/>
                </a:lnTo>
                <a:cubicBezTo>
                  <a:pt x="77690" y="1041135"/>
                  <a:pt x="0" y="963445"/>
                  <a:pt x="0" y="867609"/>
                </a:cubicBezTo>
                <a:lnTo>
                  <a:pt x="0" y="17352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24" tIns="88924" rIns="127024" bIns="88924" numCol="1" spcCol="1270" anchor="ctr" anchorCtr="0">
            <a:noAutofit/>
          </a:bodyPr>
          <a:lstStyle/>
          <a:p>
            <a:pPr marL="0" lvl="0" indent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n-IN" kern="1200" dirty="0">
                <a:latin typeface="Abadi" panose="020B0604020104020204" pitchFamily="34" charset="0"/>
              </a:rPr>
              <a:t>Automation based governance 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6E14A1E-F12F-A137-599F-B8E68F9192D8}"/>
              </a:ext>
            </a:extLst>
          </p:cNvPr>
          <p:cNvSpPr/>
          <p:nvPr/>
        </p:nvSpPr>
        <p:spPr>
          <a:xfrm>
            <a:off x="2897746" y="5020673"/>
            <a:ext cx="9015212" cy="1041136"/>
          </a:xfrm>
          <a:custGeom>
            <a:avLst/>
            <a:gdLst>
              <a:gd name="connsiteX0" fmla="*/ 138821 w 832908"/>
              <a:gd name="connsiteY0" fmla="*/ 0 h 7526757"/>
              <a:gd name="connsiteX1" fmla="*/ 694087 w 832908"/>
              <a:gd name="connsiteY1" fmla="*/ 0 h 7526757"/>
              <a:gd name="connsiteX2" fmla="*/ 832908 w 832908"/>
              <a:gd name="connsiteY2" fmla="*/ 138821 h 7526757"/>
              <a:gd name="connsiteX3" fmla="*/ 832908 w 832908"/>
              <a:gd name="connsiteY3" fmla="*/ 7526757 h 7526757"/>
              <a:gd name="connsiteX4" fmla="*/ 832908 w 832908"/>
              <a:gd name="connsiteY4" fmla="*/ 7526757 h 7526757"/>
              <a:gd name="connsiteX5" fmla="*/ 0 w 832908"/>
              <a:gd name="connsiteY5" fmla="*/ 7526757 h 7526757"/>
              <a:gd name="connsiteX6" fmla="*/ 0 w 832908"/>
              <a:gd name="connsiteY6" fmla="*/ 7526757 h 7526757"/>
              <a:gd name="connsiteX7" fmla="*/ 0 w 832908"/>
              <a:gd name="connsiteY7" fmla="*/ 138821 h 7526757"/>
              <a:gd name="connsiteX8" fmla="*/ 138821 w 832908"/>
              <a:gd name="connsiteY8" fmla="*/ 0 h 752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2908" h="7526757">
                <a:moveTo>
                  <a:pt x="832908" y="1254490"/>
                </a:moveTo>
                <a:lnTo>
                  <a:pt x="832908" y="6272267"/>
                </a:lnTo>
                <a:cubicBezTo>
                  <a:pt x="832908" y="6965103"/>
                  <a:pt x="826030" y="7526752"/>
                  <a:pt x="817546" y="7526752"/>
                </a:cubicBezTo>
                <a:lnTo>
                  <a:pt x="0" y="7526752"/>
                </a:lnTo>
                <a:lnTo>
                  <a:pt x="0" y="7526752"/>
                </a:lnTo>
                <a:lnTo>
                  <a:pt x="0" y="5"/>
                </a:lnTo>
                <a:lnTo>
                  <a:pt x="0" y="5"/>
                </a:lnTo>
                <a:lnTo>
                  <a:pt x="817546" y="5"/>
                </a:lnTo>
                <a:cubicBezTo>
                  <a:pt x="826030" y="5"/>
                  <a:pt x="832908" y="561654"/>
                  <a:pt x="832908" y="1254490"/>
                </a:cubicBezTo>
                <a:close/>
              </a:path>
            </a:pathLst>
          </a:custGeom>
        </p:spPr>
        <p:style>
          <a:lnRef idx="2"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1" tIns="53995" rIns="67329" bIns="53994" numCol="2" spcCol="1270" anchor="ctr" anchorCtr="0">
            <a:noAutofit/>
          </a:bodyPr>
          <a:lstStyle/>
          <a:p>
            <a:pPr marL="285750" lvl="1" indent="-2857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IN" sz="1600" kern="1200" dirty="0">
                <a:latin typeface="Abadi" panose="020B0604020104020204" pitchFamily="34" charset="0"/>
              </a:rPr>
              <a:t>Live view of network with bandwidth / DF availability </a:t>
            </a:r>
          </a:p>
          <a:p>
            <a:pPr marL="285750" lvl="1" indent="-2857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IN" sz="1600" kern="1200" dirty="0">
                <a:latin typeface="Abadi" panose="020B0604020104020204" pitchFamily="34" charset="0"/>
              </a:rPr>
              <a:t>Automated SR process with faster TAT</a:t>
            </a:r>
          </a:p>
          <a:p>
            <a:pPr marL="285750" lvl="1" indent="-2857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IN" sz="1600" dirty="0">
                <a:latin typeface="Abadi" panose="020B0604020104020204" pitchFamily="34" charset="0"/>
              </a:rPr>
              <a:t>Transparent project status with integrated inspection, handover and takeover processes </a:t>
            </a:r>
            <a:r>
              <a:rPr lang="en-IN" sz="1600" kern="1200" dirty="0">
                <a:latin typeface="Abadi" panose="020B0604020104020204" pitchFamily="34" charset="0"/>
              </a:rPr>
              <a:t> 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C98BEF3-AA9A-41CB-79D8-68C3A55840FD}"/>
              </a:ext>
            </a:extLst>
          </p:cNvPr>
          <p:cNvSpPr/>
          <p:nvPr/>
        </p:nvSpPr>
        <p:spPr>
          <a:xfrm>
            <a:off x="152400" y="5020674"/>
            <a:ext cx="2642315" cy="1041135"/>
          </a:xfrm>
          <a:custGeom>
            <a:avLst/>
            <a:gdLst>
              <a:gd name="connsiteX0" fmla="*/ 0 w 4233800"/>
              <a:gd name="connsiteY0" fmla="*/ 173526 h 1041135"/>
              <a:gd name="connsiteX1" fmla="*/ 173526 w 4233800"/>
              <a:gd name="connsiteY1" fmla="*/ 0 h 1041135"/>
              <a:gd name="connsiteX2" fmla="*/ 4060274 w 4233800"/>
              <a:gd name="connsiteY2" fmla="*/ 0 h 1041135"/>
              <a:gd name="connsiteX3" fmla="*/ 4233800 w 4233800"/>
              <a:gd name="connsiteY3" fmla="*/ 173526 h 1041135"/>
              <a:gd name="connsiteX4" fmla="*/ 4233800 w 4233800"/>
              <a:gd name="connsiteY4" fmla="*/ 867609 h 1041135"/>
              <a:gd name="connsiteX5" fmla="*/ 4060274 w 4233800"/>
              <a:gd name="connsiteY5" fmla="*/ 1041135 h 1041135"/>
              <a:gd name="connsiteX6" fmla="*/ 173526 w 4233800"/>
              <a:gd name="connsiteY6" fmla="*/ 1041135 h 1041135"/>
              <a:gd name="connsiteX7" fmla="*/ 0 w 4233800"/>
              <a:gd name="connsiteY7" fmla="*/ 867609 h 1041135"/>
              <a:gd name="connsiteX8" fmla="*/ 0 w 4233800"/>
              <a:gd name="connsiteY8" fmla="*/ 173526 h 104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33800" h="1041135">
                <a:moveTo>
                  <a:pt x="0" y="173526"/>
                </a:moveTo>
                <a:cubicBezTo>
                  <a:pt x="0" y="77690"/>
                  <a:pt x="77690" y="0"/>
                  <a:pt x="173526" y="0"/>
                </a:cubicBezTo>
                <a:lnTo>
                  <a:pt x="4060274" y="0"/>
                </a:lnTo>
                <a:cubicBezTo>
                  <a:pt x="4156110" y="0"/>
                  <a:pt x="4233800" y="77690"/>
                  <a:pt x="4233800" y="173526"/>
                </a:cubicBezTo>
                <a:lnTo>
                  <a:pt x="4233800" y="867609"/>
                </a:lnTo>
                <a:cubicBezTo>
                  <a:pt x="4233800" y="963445"/>
                  <a:pt x="4156110" y="1041135"/>
                  <a:pt x="4060274" y="1041135"/>
                </a:cubicBezTo>
                <a:lnTo>
                  <a:pt x="173526" y="1041135"/>
                </a:lnTo>
                <a:cubicBezTo>
                  <a:pt x="77690" y="1041135"/>
                  <a:pt x="0" y="963445"/>
                  <a:pt x="0" y="867609"/>
                </a:cubicBezTo>
                <a:lnTo>
                  <a:pt x="0" y="17352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24" tIns="88924" rIns="127024" bIns="88924" numCol="1" spcCol="1270" anchor="ctr" anchorCtr="0">
            <a:noAutofit/>
          </a:bodyPr>
          <a:lstStyle/>
          <a:p>
            <a:pPr marL="0" lvl="0" indent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n-IN" kern="1200" dirty="0">
                <a:latin typeface="Abadi" panose="020B0604020104020204" pitchFamily="34" charset="0"/>
              </a:rPr>
              <a:t>Service request &amp; CRM portal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20CA14-C725-F090-8FB7-9B06887339C9}"/>
              </a:ext>
            </a:extLst>
          </p:cNvPr>
          <p:cNvSpPr txBox="1"/>
          <p:nvPr/>
        </p:nvSpPr>
        <p:spPr>
          <a:xfrm>
            <a:off x="152400" y="6113865"/>
            <a:ext cx="11760557" cy="347015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 i="0">
                <a:solidFill>
                  <a:srgbClr val="000000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IN" sz="2200" dirty="0"/>
              <a:t>Eliminate manual intervention &amp; data entry, Align everything to Billing</a:t>
            </a:r>
          </a:p>
        </p:txBody>
      </p:sp>
    </p:spTree>
    <p:extLst>
      <p:ext uri="{BB962C8B-B14F-4D97-AF65-F5344CB8AC3E}">
        <p14:creationId xmlns:p14="http://schemas.microsoft.com/office/powerpoint/2010/main" val="3606331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537105-683A-0775-45D2-3F5A6C81AD90}"/>
              </a:ext>
            </a:extLst>
          </p:cNvPr>
          <p:cNvCxnSpPr>
            <a:cxnSpLocks/>
          </p:cNvCxnSpPr>
          <p:nvPr/>
        </p:nvCxnSpPr>
        <p:spPr>
          <a:xfrm flipH="1">
            <a:off x="5172404" y="582751"/>
            <a:ext cx="22774" cy="5879833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C37294C-B112-85DE-45C7-F35C5662D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Typical </a:t>
            </a:r>
            <a:r>
              <a:rPr lang="en-US" dirty="0" err="1"/>
              <a:t>Bharatnet</a:t>
            </a:r>
            <a:r>
              <a:rPr lang="en-US" dirty="0"/>
              <a:t> Challenges – Digital </a:t>
            </a:r>
            <a:r>
              <a:rPr lang="en-US" dirty="0" err="1"/>
              <a:t>Bharatnet</a:t>
            </a:r>
            <a:r>
              <a:rPr lang="en-US" dirty="0"/>
              <a:t> Tender compliances </a:t>
            </a:r>
            <a:endParaRPr lang="hi-IN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5BFED96-A0F3-748E-D62D-07D01F5691AB}"/>
              </a:ext>
            </a:extLst>
          </p:cNvPr>
          <p:cNvSpPr/>
          <p:nvPr/>
        </p:nvSpPr>
        <p:spPr>
          <a:xfrm>
            <a:off x="47624" y="582751"/>
            <a:ext cx="5726241" cy="374074"/>
          </a:xfrm>
          <a:custGeom>
            <a:avLst/>
            <a:gdLst>
              <a:gd name="csX0" fmla="*/ 0 w 3869531"/>
              <a:gd name="csY0" fmla="*/ 0 h 2321718"/>
              <a:gd name="csX1" fmla="*/ 3869531 w 3869531"/>
              <a:gd name="csY1" fmla="*/ 0 h 2321718"/>
              <a:gd name="csX2" fmla="*/ 3869531 w 3869531"/>
              <a:gd name="csY2" fmla="*/ 2321718 h 2321718"/>
              <a:gd name="csX3" fmla="*/ 0 w 3869531"/>
              <a:gd name="csY3" fmla="*/ 2321718 h 2321718"/>
              <a:gd name="csX4" fmla="*/ 0 w 3869531"/>
              <a:gd name="csY4" fmla="*/ 0 h 232171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869531" h="2321718">
                <a:moveTo>
                  <a:pt x="0" y="0"/>
                </a:moveTo>
                <a:lnTo>
                  <a:pt x="3869531" y="0"/>
                </a:lnTo>
                <a:lnTo>
                  <a:pt x="3869531" y="2321718"/>
                </a:lnTo>
                <a:lnTo>
                  <a:pt x="0" y="23217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kern="1200" dirty="0"/>
              <a:t>Rollout - Process streamlining / delays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58A3AAA-3C31-8D1D-84A3-15BF644D1651}"/>
              </a:ext>
            </a:extLst>
          </p:cNvPr>
          <p:cNvSpPr/>
          <p:nvPr/>
        </p:nvSpPr>
        <p:spPr>
          <a:xfrm>
            <a:off x="6775554" y="582751"/>
            <a:ext cx="5297176" cy="374074"/>
          </a:xfrm>
          <a:custGeom>
            <a:avLst/>
            <a:gdLst>
              <a:gd name="csX0" fmla="*/ 0 w 3869531"/>
              <a:gd name="csY0" fmla="*/ 0 h 2321718"/>
              <a:gd name="csX1" fmla="*/ 3869531 w 3869531"/>
              <a:gd name="csY1" fmla="*/ 0 h 2321718"/>
              <a:gd name="csX2" fmla="*/ 3869531 w 3869531"/>
              <a:gd name="csY2" fmla="*/ 2321718 h 2321718"/>
              <a:gd name="csX3" fmla="*/ 0 w 3869531"/>
              <a:gd name="csY3" fmla="*/ 2321718 h 2321718"/>
              <a:gd name="csX4" fmla="*/ 0 w 3869531"/>
              <a:gd name="csY4" fmla="*/ 0 h 232171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869531" h="2321718">
                <a:moveTo>
                  <a:pt x="0" y="0"/>
                </a:moveTo>
                <a:lnTo>
                  <a:pt x="3869531" y="0"/>
                </a:lnTo>
                <a:lnTo>
                  <a:pt x="3869531" y="2321718"/>
                </a:lnTo>
                <a:lnTo>
                  <a:pt x="0" y="23217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599937"/>
              <a:satOff val="-29202"/>
              <a:lumOff val="-4903"/>
              <a:alphaOff val="0"/>
            </a:schemeClr>
          </a:fillRef>
          <a:effectRef idx="0">
            <a:schemeClr val="accent4">
              <a:hueOff val="6599937"/>
              <a:satOff val="-29202"/>
              <a:lumOff val="-490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kern="1200" dirty="0"/>
              <a:t>Billing - Assembly process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D0A063B7-E380-9806-77A1-F775ECEF5E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3041567"/>
              </p:ext>
            </p:extLst>
          </p:nvPr>
        </p:nvGraphicFramePr>
        <p:xfrm>
          <a:off x="1382886" y="952494"/>
          <a:ext cx="4894457" cy="528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0F2692-C71D-3FDA-5631-907B65DCED00}"/>
              </a:ext>
            </a:extLst>
          </p:cNvPr>
          <p:cNvCxnSpPr>
            <a:cxnSpLocks/>
          </p:cNvCxnSpPr>
          <p:nvPr/>
        </p:nvCxnSpPr>
        <p:spPr>
          <a:xfrm>
            <a:off x="6535604" y="848462"/>
            <a:ext cx="86765" cy="5515786"/>
          </a:xfrm>
          <a:prstGeom prst="line">
            <a:avLst/>
          </a:prstGeom>
          <a:ln w="38100">
            <a:solidFill>
              <a:srgbClr val="0070C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reeform 31">
            <a:extLst>
              <a:ext uri="{FF2B5EF4-FFF2-40B4-BE49-F238E27FC236}">
                <a16:creationId xmlns:a16="http://schemas.microsoft.com/office/drawing/2014/main" id="{2F63A0D8-F099-FDD9-3983-E138411D988C}"/>
              </a:ext>
            </a:extLst>
          </p:cNvPr>
          <p:cNvSpPr/>
          <p:nvPr/>
        </p:nvSpPr>
        <p:spPr>
          <a:xfrm>
            <a:off x="53634" y="1522319"/>
            <a:ext cx="1266326" cy="589532"/>
          </a:xfrm>
          <a:custGeom>
            <a:avLst/>
            <a:gdLst>
              <a:gd name="csX0" fmla="*/ 0 w 982554"/>
              <a:gd name="csY0" fmla="*/ 0 h 589532"/>
              <a:gd name="csX1" fmla="*/ 982554 w 982554"/>
              <a:gd name="csY1" fmla="*/ 0 h 589532"/>
              <a:gd name="csX2" fmla="*/ 982554 w 982554"/>
              <a:gd name="csY2" fmla="*/ 589532 h 589532"/>
              <a:gd name="csX3" fmla="*/ 0 w 982554"/>
              <a:gd name="csY3" fmla="*/ 589532 h 589532"/>
              <a:gd name="csX4" fmla="*/ 0 w 982554"/>
              <a:gd name="csY4" fmla="*/ 0 h 5895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82554" h="589532">
                <a:moveTo>
                  <a:pt x="0" y="0"/>
                </a:moveTo>
                <a:lnTo>
                  <a:pt x="982554" y="0"/>
                </a:lnTo>
                <a:lnTo>
                  <a:pt x="982554" y="589532"/>
                </a:lnTo>
                <a:lnTo>
                  <a:pt x="0" y="5895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Live Scope accounting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899D903E-B0AD-AE7B-44BE-DB3C6B72FC21}"/>
              </a:ext>
            </a:extLst>
          </p:cNvPr>
          <p:cNvSpPr/>
          <p:nvPr/>
        </p:nvSpPr>
        <p:spPr>
          <a:xfrm>
            <a:off x="53634" y="2210107"/>
            <a:ext cx="1266326" cy="589532"/>
          </a:xfrm>
          <a:custGeom>
            <a:avLst/>
            <a:gdLst>
              <a:gd name="csX0" fmla="*/ 0 w 982554"/>
              <a:gd name="csY0" fmla="*/ 0 h 589532"/>
              <a:gd name="csX1" fmla="*/ 982554 w 982554"/>
              <a:gd name="csY1" fmla="*/ 0 h 589532"/>
              <a:gd name="csX2" fmla="*/ 982554 w 982554"/>
              <a:gd name="csY2" fmla="*/ 589532 h 589532"/>
              <a:gd name="csX3" fmla="*/ 0 w 982554"/>
              <a:gd name="csY3" fmla="*/ 589532 h 589532"/>
              <a:gd name="csX4" fmla="*/ 0 w 982554"/>
              <a:gd name="csY4" fmla="*/ 0 h 5895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82554" h="589532">
                <a:moveTo>
                  <a:pt x="0" y="0"/>
                </a:moveTo>
                <a:lnTo>
                  <a:pt x="982554" y="0"/>
                </a:lnTo>
                <a:lnTo>
                  <a:pt x="982554" y="589532"/>
                </a:lnTo>
                <a:lnTo>
                  <a:pt x="0" y="5895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025358"/>
              <a:satOff val="-138"/>
              <a:lumOff val="327"/>
              <a:alphaOff val="0"/>
            </a:schemeClr>
          </a:fillRef>
          <a:effectRef idx="0">
            <a:schemeClr val="accent5">
              <a:hueOff val="-2025358"/>
              <a:satOff val="-138"/>
              <a:lumOff val="32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Plan</a:t>
            </a: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91B01898-BF88-8272-0860-6228785A4FE7}"/>
              </a:ext>
            </a:extLst>
          </p:cNvPr>
          <p:cNvSpPr/>
          <p:nvPr/>
        </p:nvSpPr>
        <p:spPr>
          <a:xfrm>
            <a:off x="53634" y="2897895"/>
            <a:ext cx="1266326" cy="589532"/>
          </a:xfrm>
          <a:custGeom>
            <a:avLst/>
            <a:gdLst>
              <a:gd name="csX0" fmla="*/ 0 w 982554"/>
              <a:gd name="csY0" fmla="*/ 0 h 589532"/>
              <a:gd name="csX1" fmla="*/ 982554 w 982554"/>
              <a:gd name="csY1" fmla="*/ 0 h 589532"/>
              <a:gd name="csX2" fmla="*/ 982554 w 982554"/>
              <a:gd name="csY2" fmla="*/ 589532 h 589532"/>
              <a:gd name="csX3" fmla="*/ 0 w 982554"/>
              <a:gd name="csY3" fmla="*/ 589532 h 589532"/>
              <a:gd name="csX4" fmla="*/ 0 w 982554"/>
              <a:gd name="csY4" fmla="*/ 0 h 5895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82554" h="589532">
                <a:moveTo>
                  <a:pt x="0" y="0"/>
                </a:moveTo>
                <a:lnTo>
                  <a:pt x="982554" y="0"/>
                </a:lnTo>
                <a:lnTo>
                  <a:pt x="982554" y="589532"/>
                </a:lnTo>
                <a:lnTo>
                  <a:pt x="0" y="5895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050717"/>
              <a:satOff val="-275"/>
              <a:lumOff val="654"/>
              <a:alphaOff val="0"/>
            </a:schemeClr>
          </a:fillRef>
          <a:effectRef idx="0">
            <a:schemeClr val="accent5">
              <a:hueOff val="-4050717"/>
              <a:satOff val="-275"/>
              <a:lumOff val="65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T&amp;D</a:t>
            </a: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7C32F1BF-95FA-B4E2-571E-99E84F154249}"/>
              </a:ext>
            </a:extLst>
          </p:cNvPr>
          <p:cNvSpPr/>
          <p:nvPr/>
        </p:nvSpPr>
        <p:spPr>
          <a:xfrm>
            <a:off x="53634" y="3585683"/>
            <a:ext cx="1266326" cy="589532"/>
          </a:xfrm>
          <a:custGeom>
            <a:avLst/>
            <a:gdLst>
              <a:gd name="csX0" fmla="*/ 0 w 982554"/>
              <a:gd name="csY0" fmla="*/ 0 h 589532"/>
              <a:gd name="csX1" fmla="*/ 982554 w 982554"/>
              <a:gd name="csY1" fmla="*/ 0 h 589532"/>
              <a:gd name="csX2" fmla="*/ 982554 w 982554"/>
              <a:gd name="csY2" fmla="*/ 589532 h 589532"/>
              <a:gd name="csX3" fmla="*/ 0 w 982554"/>
              <a:gd name="csY3" fmla="*/ 589532 h 589532"/>
              <a:gd name="csX4" fmla="*/ 0 w 982554"/>
              <a:gd name="csY4" fmla="*/ 0 h 5895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82554" h="589532">
                <a:moveTo>
                  <a:pt x="0" y="0"/>
                </a:moveTo>
                <a:lnTo>
                  <a:pt x="982554" y="0"/>
                </a:lnTo>
                <a:lnTo>
                  <a:pt x="982554" y="589532"/>
                </a:lnTo>
                <a:lnTo>
                  <a:pt x="0" y="5895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076075"/>
              <a:satOff val="-413"/>
              <a:lumOff val="981"/>
              <a:alphaOff val="0"/>
            </a:schemeClr>
          </a:fillRef>
          <a:effectRef idx="0">
            <a:schemeClr val="accent5">
              <a:hueOff val="-6076075"/>
              <a:satOff val="-413"/>
              <a:lumOff val="98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Manhole / Blowing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69F7346E-4B21-CFE4-5802-A304EE0DDEE4}"/>
              </a:ext>
            </a:extLst>
          </p:cNvPr>
          <p:cNvSpPr/>
          <p:nvPr/>
        </p:nvSpPr>
        <p:spPr>
          <a:xfrm>
            <a:off x="53634" y="4273471"/>
            <a:ext cx="1266326" cy="589532"/>
          </a:xfrm>
          <a:custGeom>
            <a:avLst/>
            <a:gdLst>
              <a:gd name="csX0" fmla="*/ 0 w 982554"/>
              <a:gd name="csY0" fmla="*/ 0 h 589532"/>
              <a:gd name="csX1" fmla="*/ 982554 w 982554"/>
              <a:gd name="csY1" fmla="*/ 0 h 589532"/>
              <a:gd name="csX2" fmla="*/ 982554 w 982554"/>
              <a:gd name="csY2" fmla="*/ 589532 h 589532"/>
              <a:gd name="csX3" fmla="*/ 0 w 982554"/>
              <a:gd name="csY3" fmla="*/ 589532 h 589532"/>
              <a:gd name="csX4" fmla="*/ 0 w 982554"/>
              <a:gd name="csY4" fmla="*/ 0 h 5895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82554" h="589532">
                <a:moveTo>
                  <a:pt x="0" y="0"/>
                </a:moveTo>
                <a:lnTo>
                  <a:pt x="982554" y="0"/>
                </a:lnTo>
                <a:lnTo>
                  <a:pt x="982554" y="589532"/>
                </a:lnTo>
                <a:lnTo>
                  <a:pt x="0" y="5895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8101434"/>
              <a:satOff val="-551"/>
              <a:lumOff val="1307"/>
              <a:alphaOff val="0"/>
            </a:schemeClr>
          </a:fillRef>
          <a:effectRef idx="0">
            <a:schemeClr val="accent5">
              <a:hueOff val="-8101434"/>
              <a:satOff val="-551"/>
              <a:lumOff val="130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Splicing</a:t>
            </a: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34877B4E-1409-F3CA-3ECA-AF8F66A3AAF3}"/>
              </a:ext>
            </a:extLst>
          </p:cNvPr>
          <p:cNvSpPr/>
          <p:nvPr/>
        </p:nvSpPr>
        <p:spPr>
          <a:xfrm>
            <a:off x="53634" y="4961258"/>
            <a:ext cx="1266326" cy="589532"/>
          </a:xfrm>
          <a:custGeom>
            <a:avLst/>
            <a:gdLst>
              <a:gd name="csX0" fmla="*/ 0 w 982554"/>
              <a:gd name="csY0" fmla="*/ 0 h 589532"/>
              <a:gd name="csX1" fmla="*/ 982554 w 982554"/>
              <a:gd name="csY1" fmla="*/ 0 h 589532"/>
              <a:gd name="csX2" fmla="*/ 982554 w 982554"/>
              <a:gd name="csY2" fmla="*/ 589532 h 589532"/>
              <a:gd name="csX3" fmla="*/ 0 w 982554"/>
              <a:gd name="csY3" fmla="*/ 589532 h 589532"/>
              <a:gd name="csX4" fmla="*/ 0 w 982554"/>
              <a:gd name="csY4" fmla="*/ 0 h 5895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82554" h="589532">
                <a:moveTo>
                  <a:pt x="0" y="0"/>
                </a:moveTo>
                <a:lnTo>
                  <a:pt x="982554" y="0"/>
                </a:lnTo>
                <a:lnTo>
                  <a:pt x="982554" y="589532"/>
                </a:lnTo>
                <a:lnTo>
                  <a:pt x="0" y="5895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0126791"/>
              <a:satOff val="-688"/>
              <a:lumOff val="1634"/>
              <a:alphaOff val="0"/>
            </a:schemeClr>
          </a:fillRef>
          <a:effectRef idx="0">
            <a:schemeClr val="accent5">
              <a:hueOff val="-10126791"/>
              <a:satOff val="-688"/>
              <a:lumOff val="163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OSP testing / OTDR</a:t>
            </a: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A6A6B7A5-7990-832B-08B7-4103AA3DC52A}"/>
              </a:ext>
            </a:extLst>
          </p:cNvPr>
          <p:cNvSpPr/>
          <p:nvPr/>
        </p:nvSpPr>
        <p:spPr>
          <a:xfrm>
            <a:off x="53634" y="5649046"/>
            <a:ext cx="1266326" cy="589532"/>
          </a:xfrm>
          <a:custGeom>
            <a:avLst/>
            <a:gdLst>
              <a:gd name="csX0" fmla="*/ 0 w 982554"/>
              <a:gd name="csY0" fmla="*/ 0 h 589532"/>
              <a:gd name="csX1" fmla="*/ 982554 w 982554"/>
              <a:gd name="csY1" fmla="*/ 0 h 589532"/>
              <a:gd name="csX2" fmla="*/ 982554 w 982554"/>
              <a:gd name="csY2" fmla="*/ 589532 h 589532"/>
              <a:gd name="csX3" fmla="*/ 0 w 982554"/>
              <a:gd name="csY3" fmla="*/ 589532 h 589532"/>
              <a:gd name="csX4" fmla="*/ 0 w 982554"/>
              <a:gd name="csY4" fmla="*/ 0 h 5895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82554" h="589532">
                <a:moveTo>
                  <a:pt x="0" y="0"/>
                </a:moveTo>
                <a:lnTo>
                  <a:pt x="982554" y="0"/>
                </a:lnTo>
                <a:lnTo>
                  <a:pt x="982554" y="589532"/>
                </a:lnTo>
                <a:lnTo>
                  <a:pt x="0" y="5895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2152150"/>
              <a:satOff val="-826"/>
              <a:lumOff val="1961"/>
              <a:alphaOff val="0"/>
            </a:schemeClr>
          </a:fillRef>
          <a:effectRef idx="0">
            <a:schemeClr val="accent5">
              <a:hueOff val="-12152150"/>
              <a:satOff val="-826"/>
              <a:lumOff val="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Block / GP completion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D0B8B11E-CAD6-01E7-F777-2CADCDC736E7}"/>
              </a:ext>
            </a:extLst>
          </p:cNvPr>
          <p:cNvSpPr/>
          <p:nvPr/>
        </p:nvSpPr>
        <p:spPr>
          <a:xfrm>
            <a:off x="1408408" y="1547033"/>
            <a:ext cx="1138245" cy="528834"/>
          </a:xfrm>
          <a:custGeom>
            <a:avLst/>
            <a:gdLst>
              <a:gd name="csX0" fmla="*/ 0 w 881390"/>
              <a:gd name="csY0" fmla="*/ 0 h 528834"/>
              <a:gd name="csX1" fmla="*/ 881390 w 881390"/>
              <a:gd name="csY1" fmla="*/ 0 h 528834"/>
              <a:gd name="csX2" fmla="*/ 881390 w 881390"/>
              <a:gd name="csY2" fmla="*/ 528834 h 528834"/>
              <a:gd name="csX3" fmla="*/ 0 w 881390"/>
              <a:gd name="csY3" fmla="*/ 528834 h 528834"/>
              <a:gd name="csX4" fmla="*/ 0 w 881390"/>
              <a:gd name="csY4" fmla="*/ 0 h 5288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81390" h="528834">
                <a:moveTo>
                  <a:pt x="0" y="0"/>
                </a:moveTo>
                <a:lnTo>
                  <a:pt x="881390" y="0"/>
                </a:lnTo>
                <a:lnTo>
                  <a:pt x="881390" y="528834"/>
                </a:lnTo>
                <a:lnTo>
                  <a:pt x="0" y="5288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Blocks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5DA73839-C8F8-CDE4-98BF-A1224B1E8DEC}"/>
              </a:ext>
            </a:extLst>
          </p:cNvPr>
          <p:cNvSpPr/>
          <p:nvPr/>
        </p:nvSpPr>
        <p:spPr>
          <a:xfrm>
            <a:off x="2660479" y="1547033"/>
            <a:ext cx="1138245" cy="528834"/>
          </a:xfrm>
          <a:custGeom>
            <a:avLst/>
            <a:gdLst>
              <a:gd name="csX0" fmla="*/ 0 w 881390"/>
              <a:gd name="csY0" fmla="*/ 0 h 528834"/>
              <a:gd name="csX1" fmla="*/ 881390 w 881390"/>
              <a:gd name="csY1" fmla="*/ 0 h 528834"/>
              <a:gd name="csX2" fmla="*/ 881390 w 881390"/>
              <a:gd name="csY2" fmla="*/ 528834 h 528834"/>
              <a:gd name="csX3" fmla="*/ 0 w 881390"/>
              <a:gd name="csY3" fmla="*/ 528834 h 528834"/>
              <a:gd name="csX4" fmla="*/ 0 w 881390"/>
              <a:gd name="csY4" fmla="*/ 0 h 5288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81390" h="528834">
                <a:moveTo>
                  <a:pt x="0" y="0"/>
                </a:moveTo>
                <a:lnTo>
                  <a:pt x="881390" y="0"/>
                </a:lnTo>
                <a:lnTo>
                  <a:pt x="881390" y="528834"/>
                </a:lnTo>
                <a:lnTo>
                  <a:pt x="0" y="5288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2199979"/>
              <a:satOff val="-9734"/>
              <a:lumOff val="-1634"/>
              <a:alphaOff val="0"/>
            </a:schemeClr>
          </a:fillRef>
          <a:effectRef idx="0">
            <a:schemeClr val="accent4">
              <a:hueOff val="2199979"/>
              <a:satOff val="-9734"/>
              <a:lumOff val="-163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GP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15931BB-232F-575F-B4E3-964A1C4AC948}"/>
              </a:ext>
            </a:extLst>
          </p:cNvPr>
          <p:cNvSpPr/>
          <p:nvPr/>
        </p:nvSpPr>
        <p:spPr>
          <a:xfrm>
            <a:off x="3912549" y="1547033"/>
            <a:ext cx="1138245" cy="528834"/>
          </a:xfrm>
          <a:custGeom>
            <a:avLst/>
            <a:gdLst>
              <a:gd name="csX0" fmla="*/ 0 w 881390"/>
              <a:gd name="csY0" fmla="*/ 0 h 528834"/>
              <a:gd name="csX1" fmla="*/ 881390 w 881390"/>
              <a:gd name="csY1" fmla="*/ 0 h 528834"/>
              <a:gd name="csX2" fmla="*/ 881390 w 881390"/>
              <a:gd name="csY2" fmla="*/ 528834 h 528834"/>
              <a:gd name="csX3" fmla="*/ 0 w 881390"/>
              <a:gd name="csY3" fmla="*/ 528834 h 528834"/>
              <a:gd name="csX4" fmla="*/ 0 w 881390"/>
              <a:gd name="csY4" fmla="*/ 0 h 5288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81390" h="528834">
                <a:moveTo>
                  <a:pt x="0" y="0"/>
                </a:moveTo>
                <a:lnTo>
                  <a:pt x="881390" y="0"/>
                </a:lnTo>
                <a:lnTo>
                  <a:pt x="881390" y="528834"/>
                </a:lnTo>
                <a:lnTo>
                  <a:pt x="0" y="5288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399958"/>
              <a:satOff val="-19468"/>
              <a:lumOff val="-3269"/>
              <a:alphaOff val="0"/>
            </a:schemeClr>
          </a:fillRef>
          <a:effectRef idx="0">
            <a:schemeClr val="accent4">
              <a:hueOff val="4399958"/>
              <a:satOff val="-19468"/>
              <a:lumOff val="-326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Existing km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321C7C02-427F-C744-F020-A5E85F81EE9F}"/>
              </a:ext>
            </a:extLst>
          </p:cNvPr>
          <p:cNvSpPr/>
          <p:nvPr/>
        </p:nvSpPr>
        <p:spPr>
          <a:xfrm>
            <a:off x="5164620" y="1547033"/>
            <a:ext cx="1138245" cy="528834"/>
          </a:xfrm>
          <a:custGeom>
            <a:avLst/>
            <a:gdLst>
              <a:gd name="csX0" fmla="*/ 0 w 881390"/>
              <a:gd name="csY0" fmla="*/ 0 h 528834"/>
              <a:gd name="csX1" fmla="*/ 881390 w 881390"/>
              <a:gd name="csY1" fmla="*/ 0 h 528834"/>
              <a:gd name="csX2" fmla="*/ 881390 w 881390"/>
              <a:gd name="csY2" fmla="*/ 528834 h 528834"/>
              <a:gd name="csX3" fmla="*/ 0 w 881390"/>
              <a:gd name="csY3" fmla="*/ 528834 h 528834"/>
              <a:gd name="csX4" fmla="*/ 0 w 881390"/>
              <a:gd name="csY4" fmla="*/ 0 h 5288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81390" h="528834">
                <a:moveTo>
                  <a:pt x="0" y="0"/>
                </a:moveTo>
                <a:lnTo>
                  <a:pt x="881390" y="0"/>
                </a:lnTo>
                <a:lnTo>
                  <a:pt x="881390" y="528834"/>
                </a:lnTo>
                <a:lnTo>
                  <a:pt x="0" y="5288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599937"/>
              <a:satOff val="-29202"/>
              <a:lumOff val="-4903"/>
              <a:alphaOff val="0"/>
            </a:schemeClr>
          </a:fillRef>
          <a:effectRef idx="0">
            <a:schemeClr val="accent4">
              <a:hueOff val="6599937"/>
              <a:satOff val="-29202"/>
              <a:lumOff val="-490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New km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987D329-6A26-2838-0D2C-2A830A019246}"/>
              </a:ext>
            </a:extLst>
          </p:cNvPr>
          <p:cNvSpPr/>
          <p:nvPr/>
        </p:nvSpPr>
        <p:spPr>
          <a:xfrm>
            <a:off x="1402206" y="2272982"/>
            <a:ext cx="1138245" cy="528834"/>
          </a:xfrm>
          <a:custGeom>
            <a:avLst/>
            <a:gdLst>
              <a:gd name="csX0" fmla="*/ 0 w 881390"/>
              <a:gd name="csY0" fmla="*/ 0 h 528834"/>
              <a:gd name="csX1" fmla="*/ 881390 w 881390"/>
              <a:gd name="csY1" fmla="*/ 0 h 528834"/>
              <a:gd name="csX2" fmla="*/ 881390 w 881390"/>
              <a:gd name="csY2" fmla="*/ 528834 h 528834"/>
              <a:gd name="csX3" fmla="*/ 0 w 881390"/>
              <a:gd name="csY3" fmla="*/ 528834 h 528834"/>
              <a:gd name="csX4" fmla="*/ 0 w 881390"/>
              <a:gd name="csY4" fmla="*/ 0 h 5288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81390" h="528834">
                <a:moveTo>
                  <a:pt x="0" y="0"/>
                </a:moveTo>
                <a:lnTo>
                  <a:pt x="881390" y="0"/>
                </a:lnTo>
                <a:lnTo>
                  <a:pt x="881390" y="528834"/>
                </a:lnTo>
                <a:lnTo>
                  <a:pt x="0" y="528834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>
                <a:solidFill>
                  <a:srgbClr val="002060"/>
                </a:solidFill>
              </a:rPr>
              <a:t>Existing ABD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26E0C1A1-3F97-FEB2-0674-07682F126316}"/>
              </a:ext>
            </a:extLst>
          </p:cNvPr>
          <p:cNvSpPr/>
          <p:nvPr/>
        </p:nvSpPr>
        <p:spPr>
          <a:xfrm>
            <a:off x="2624811" y="2272982"/>
            <a:ext cx="1138245" cy="528834"/>
          </a:xfrm>
          <a:custGeom>
            <a:avLst/>
            <a:gdLst>
              <a:gd name="csX0" fmla="*/ 0 w 881390"/>
              <a:gd name="csY0" fmla="*/ 0 h 528834"/>
              <a:gd name="csX1" fmla="*/ 881390 w 881390"/>
              <a:gd name="csY1" fmla="*/ 0 h 528834"/>
              <a:gd name="csX2" fmla="*/ 881390 w 881390"/>
              <a:gd name="csY2" fmla="*/ 528834 h 528834"/>
              <a:gd name="csX3" fmla="*/ 0 w 881390"/>
              <a:gd name="csY3" fmla="*/ 528834 h 528834"/>
              <a:gd name="csX4" fmla="*/ 0 w 881390"/>
              <a:gd name="csY4" fmla="*/ 0 h 5288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81390" h="528834">
                <a:moveTo>
                  <a:pt x="0" y="0"/>
                </a:moveTo>
                <a:lnTo>
                  <a:pt x="881390" y="0"/>
                </a:lnTo>
                <a:lnTo>
                  <a:pt x="881390" y="528834"/>
                </a:lnTo>
                <a:lnTo>
                  <a:pt x="0" y="528834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>
                <a:solidFill>
                  <a:srgbClr val="002060"/>
                </a:solidFill>
              </a:rPr>
              <a:t>Additional / Restoration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7395757D-080D-FD42-A4EF-80AFFC24F9E8}"/>
              </a:ext>
            </a:extLst>
          </p:cNvPr>
          <p:cNvSpPr/>
          <p:nvPr/>
        </p:nvSpPr>
        <p:spPr>
          <a:xfrm>
            <a:off x="1402206" y="2949503"/>
            <a:ext cx="3720770" cy="528834"/>
          </a:xfrm>
          <a:custGeom>
            <a:avLst/>
            <a:gdLst>
              <a:gd name="csX0" fmla="*/ 0 w 881390"/>
              <a:gd name="csY0" fmla="*/ 0 h 528834"/>
              <a:gd name="csX1" fmla="*/ 881390 w 881390"/>
              <a:gd name="csY1" fmla="*/ 0 h 528834"/>
              <a:gd name="csX2" fmla="*/ 881390 w 881390"/>
              <a:gd name="csY2" fmla="*/ 528834 h 528834"/>
              <a:gd name="csX3" fmla="*/ 0 w 881390"/>
              <a:gd name="csY3" fmla="*/ 528834 h 528834"/>
              <a:gd name="csX4" fmla="*/ 0 w 881390"/>
              <a:gd name="csY4" fmla="*/ 0 h 5288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81390" h="528834">
                <a:moveTo>
                  <a:pt x="0" y="0"/>
                </a:moveTo>
                <a:lnTo>
                  <a:pt x="881390" y="0"/>
                </a:lnTo>
                <a:lnTo>
                  <a:pt x="881390" y="528834"/>
                </a:lnTo>
                <a:lnTo>
                  <a:pt x="0" y="528834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dirty="0">
                <a:solidFill>
                  <a:srgbClr val="002060"/>
                </a:solidFill>
              </a:rPr>
              <a:t>Live tracking and First Time right</a:t>
            </a:r>
            <a:endParaRPr lang="en-GB" sz="1400" kern="1200" dirty="0">
              <a:solidFill>
                <a:srgbClr val="002060"/>
              </a:solidFill>
            </a:endParaRPr>
          </a:p>
        </p:txBody>
      </p:sp>
      <p:sp>
        <p:nvSpPr>
          <p:cNvPr id="30" name="Right Arrow Callout 29">
            <a:extLst>
              <a:ext uri="{FF2B5EF4-FFF2-40B4-BE49-F238E27FC236}">
                <a16:creationId xmlns:a16="http://schemas.microsoft.com/office/drawing/2014/main" id="{DCF4233F-5234-D450-BBEC-AECF5D5A7626}"/>
              </a:ext>
            </a:extLst>
          </p:cNvPr>
          <p:cNvSpPr/>
          <p:nvPr/>
        </p:nvSpPr>
        <p:spPr>
          <a:xfrm>
            <a:off x="1391674" y="5647443"/>
            <a:ext cx="4657944" cy="712080"/>
          </a:xfrm>
          <a:prstGeom prst="right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C00000"/>
                </a:solidFill>
              </a:rPr>
              <a:t>Live consolidation of data and Ensure First Time Right for future data</a:t>
            </a:r>
            <a:endParaRPr lang="hi-IN" sz="14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Diagram 38">
            <a:extLst>
              <a:ext uri="{FF2B5EF4-FFF2-40B4-BE49-F238E27FC236}">
                <a16:creationId xmlns:a16="http://schemas.microsoft.com/office/drawing/2014/main" id="{E7BB5DD6-37B2-C890-A168-2C393C1688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9142837"/>
              </p:ext>
            </p:extLst>
          </p:nvPr>
        </p:nvGraphicFramePr>
        <p:xfrm>
          <a:off x="6654229" y="1113058"/>
          <a:ext cx="5525985" cy="3503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0" name="Freeform 39">
            <a:extLst>
              <a:ext uri="{FF2B5EF4-FFF2-40B4-BE49-F238E27FC236}">
                <a16:creationId xmlns:a16="http://schemas.microsoft.com/office/drawing/2014/main" id="{4FA59202-9CA2-C1E9-B26E-3BF5CC82D2A0}"/>
              </a:ext>
            </a:extLst>
          </p:cNvPr>
          <p:cNvSpPr/>
          <p:nvPr/>
        </p:nvSpPr>
        <p:spPr>
          <a:xfrm>
            <a:off x="1391673" y="3715458"/>
            <a:ext cx="3717012" cy="1808747"/>
          </a:xfrm>
          <a:custGeom>
            <a:avLst/>
            <a:gdLst>
              <a:gd name="csX0" fmla="*/ 0 w 881390"/>
              <a:gd name="csY0" fmla="*/ 0 h 528834"/>
              <a:gd name="csX1" fmla="*/ 881390 w 881390"/>
              <a:gd name="csY1" fmla="*/ 0 h 528834"/>
              <a:gd name="csX2" fmla="*/ 881390 w 881390"/>
              <a:gd name="csY2" fmla="*/ 528834 h 528834"/>
              <a:gd name="csX3" fmla="*/ 0 w 881390"/>
              <a:gd name="csY3" fmla="*/ 528834 h 528834"/>
              <a:gd name="csX4" fmla="*/ 0 w 881390"/>
              <a:gd name="csY4" fmla="*/ 0 h 5288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81390" h="528834">
                <a:moveTo>
                  <a:pt x="0" y="0"/>
                </a:moveTo>
                <a:lnTo>
                  <a:pt x="881390" y="0"/>
                </a:lnTo>
                <a:lnTo>
                  <a:pt x="881390" y="528834"/>
                </a:lnTo>
                <a:lnTo>
                  <a:pt x="0" y="52883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500" b="1" kern="1200" dirty="0">
                <a:solidFill>
                  <a:srgbClr val="002060"/>
                </a:solidFill>
              </a:rPr>
              <a:t>Typical &lt;20 cm non-compliance</a:t>
            </a:r>
          </a:p>
          <a:p>
            <a:pPr marL="147638" lvl="0" indent="-147638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500" b="1" kern="1200" dirty="0">
                <a:solidFill>
                  <a:srgbClr val="002060"/>
                </a:solidFill>
              </a:rPr>
              <a:t>Zig zag / Missing </a:t>
            </a:r>
            <a:r>
              <a:rPr lang="en-GB" sz="1500" b="1" dirty="0">
                <a:solidFill>
                  <a:srgbClr val="002060"/>
                </a:solidFill>
              </a:rPr>
              <a:t>data</a:t>
            </a:r>
          </a:p>
          <a:p>
            <a:pPr marL="147638" lvl="0" indent="-147638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500" b="1" kern="1200" dirty="0">
                <a:solidFill>
                  <a:srgbClr val="002060"/>
                </a:solidFill>
              </a:rPr>
              <a:t>No Roadometer match</a:t>
            </a:r>
          </a:p>
          <a:p>
            <a:pPr marL="147638" lvl="0" indent="-147638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500" b="1" dirty="0">
                <a:solidFill>
                  <a:srgbClr val="002060"/>
                </a:solidFill>
              </a:rPr>
              <a:t>Depth challenges</a:t>
            </a:r>
          </a:p>
          <a:p>
            <a:pPr marL="147638" lvl="0" indent="-147638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500" b="1" kern="1200" dirty="0">
                <a:solidFill>
                  <a:srgbClr val="002060"/>
                </a:solidFill>
              </a:rPr>
              <a:t>BSNL monitoring – check before publish</a:t>
            </a:r>
          </a:p>
          <a:p>
            <a:pPr marL="147638" lvl="0" indent="-147638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500" b="1" dirty="0">
                <a:solidFill>
                  <a:srgbClr val="002060"/>
                </a:solidFill>
              </a:rPr>
              <a:t>Workflows with IE</a:t>
            </a:r>
            <a:endParaRPr lang="en-GB" sz="1500" b="1" kern="1200" dirty="0">
              <a:solidFill>
                <a:srgbClr val="002060"/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5E7735-D065-B305-88DB-DD62A2B359C0}"/>
              </a:ext>
            </a:extLst>
          </p:cNvPr>
          <p:cNvGrpSpPr/>
          <p:nvPr/>
        </p:nvGrpSpPr>
        <p:grpSpPr>
          <a:xfrm>
            <a:off x="6957324" y="4941244"/>
            <a:ext cx="4742465" cy="1650834"/>
            <a:chOff x="2032544" y="3131339"/>
            <a:chExt cx="4742465" cy="2234207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4583B3E-1A36-E97A-85D4-E5A235E287E8}"/>
                </a:ext>
              </a:extLst>
            </p:cNvPr>
            <p:cNvSpPr/>
            <p:nvPr/>
          </p:nvSpPr>
          <p:spPr>
            <a:xfrm>
              <a:off x="2032544" y="3131339"/>
              <a:ext cx="4742465" cy="661694"/>
            </a:xfrm>
            <a:custGeom>
              <a:avLst/>
              <a:gdLst>
                <a:gd name="csX0" fmla="*/ 0 w 4742465"/>
                <a:gd name="csY0" fmla="*/ 87189 h 871893"/>
                <a:gd name="csX1" fmla="*/ 87189 w 4742465"/>
                <a:gd name="csY1" fmla="*/ 0 h 871893"/>
                <a:gd name="csX2" fmla="*/ 4655276 w 4742465"/>
                <a:gd name="csY2" fmla="*/ 0 h 871893"/>
                <a:gd name="csX3" fmla="*/ 4742465 w 4742465"/>
                <a:gd name="csY3" fmla="*/ 87189 h 871893"/>
                <a:gd name="csX4" fmla="*/ 4742465 w 4742465"/>
                <a:gd name="csY4" fmla="*/ 784704 h 871893"/>
                <a:gd name="csX5" fmla="*/ 4655276 w 4742465"/>
                <a:gd name="csY5" fmla="*/ 871893 h 871893"/>
                <a:gd name="csX6" fmla="*/ 87189 w 4742465"/>
                <a:gd name="csY6" fmla="*/ 871893 h 871893"/>
                <a:gd name="csX7" fmla="*/ 0 w 4742465"/>
                <a:gd name="csY7" fmla="*/ 784704 h 871893"/>
                <a:gd name="csX8" fmla="*/ 0 w 4742465"/>
                <a:gd name="csY8" fmla="*/ 87189 h 8718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742465" h="871893">
                  <a:moveTo>
                    <a:pt x="0" y="87189"/>
                  </a:moveTo>
                  <a:cubicBezTo>
                    <a:pt x="0" y="39036"/>
                    <a:pt x="39036" y="0"/>
                    <a:pt x="87189" y="0"/>
                  </a:cubicBezTo>
                  <a:lnTo>
                    <a:pt x="4655276" y="0"/>
                  </a:lnTo>
                  <a:cubicBezTo>
                    <a:pt x="4703429" y="0"/>
                    <a:pt x="4742465" y="39036"/>
                    <a:pt x="4742465" y="87189"/>
                  </a:cubicBezTo>
                  <a:lnTo>
                    <a:pt x="4742465" y="784704"/>
                  </a:lnTo>
                  <a:cubicBezTo>
                    <a:pt x="4742465" y="832857"/>
                    <a:pt x="4703429" y="871893"/>
                    <a:pt x="4655276" y="871893"/>
                  </a:cubicBezTo>
                  <a:lnTo>
                    <a:pt x="87189" y="871893"/>
                  </a:lnTo>
                  <a:cubicBezTo>
                    <a:pt x="39036" y="871893"/>
                    <a:pt x="0" y="832857"/>
                    <a:pt x="0" y="784704"/>
                  </a:cubicBezTo>
                  <a:lnTo>
                    <a:pt x="0" y="8718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877" tIns="78877" rIns="78877" bIns="78877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/>
                <a:t>Bill - unique data set </a:t>
              </a: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B73ADCB-C16A-8337-195B-5A45998DA70B}"/>
                </a:ext>
              </a:extLst>
            </p:cNvPr>
            <p:cNvSpPr/>
            <p:nvPr/>
          </p:nvSpPr>
          <p:spPr>
            <a:xfrm>
              <a:off x="2032544" y="3866826"/>
              <a:ext cx="2339373" cy="538421"/>
            </a:xfrm>
            <a:custGeom>
              <a:avLst/>
              <a:gdLst>
                <a:gd name="csX0" fmla="*/ 0 w 2339373"/>
                <a:gd name="csY0" fmla="*/ 87189 h 871893"/>
                <a:gd name="csX1" fmla="*/ 87189 w 2339373"/>
                <a:gd name="csY1" fmla="*/ 0 h 871893"/>
                <a:gd name="csX2" fmla="*/ 2252184 w 2339373"/>
                <a:gd name="csY2" fmla="*/ 0 h 871893"/>
                <a:gd name="csX3" fmla="*/ 2339373 w 2339373"/>
                <a:gd name="csY3" fmla="*/ 87189 h 871893"/>
                <a:gd name="csX4" fmla="*/ 2339373 w 2339373"/>
                <a:gd name="csY4" fmla="*/ 784704 h 871893"/>
                <a:gd name="csX5" fmla="*/ 2252184 w 2339373"/>
                <a:gd name="csY5" fmla="*/ 871893 h 871893"/>
                <a:gd name="csX6" fmla="*/ 87189 w 2339373"/>
                <a:gd name="csY6" fmla="*/ 871893 h 871893"/>
                <a:gd name="csX7" fmla="*/ 0 w 2339373"/>
                <a:gd name="csY7" fmla="*/ 784704 h 871893"/>
                <a:gd name="csX8" fmla="*/ 0 w 2339373"/>
                <a:gd name="csY8" fmla="*/ 87189 h 8718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339373" h="871893">
                  <a:moveTo>
                    <a:pt x="0" y="87189"/>
                  </a:moveTo>
                  <a:cubicBezTo>
                    <a:pt x="0" y="39036"/>
                    <a:pt x="39036" y="0"/>
                    <a:pt x="87189" y="0"/>
                  </a:cubicBezTo>
                  <a:lnTo>
                    <a:pt x="2252184" y="0"/>
                  </a:lnTo>
                  <a:cubicBezTo>
                    <a:pt x="2300337" y="0"/>
                    <a:pt x="2339373" y="39036"/>
                    <a:pt x="2339373" y="87189"/>
                  </a:cubicBezTo>
                  <a:lnTo>
                    <a:pt x="2339373" y="784704"/>
                  </a:lnTo>
                  <a:cubicBezTo>
                    <a:pt x="2339373" y="832857"/>
                    <a:pt x="2300337" y="871893"/>
                    <a:pt x="2252184" y="871893"/>
                  </a:cubicBezTo>
                  <a:lnTo>
                    <a:pt x="87189" y="871893"/>
                  </a:lnTo>
                  <a:cubicBezTo>
                    <a:pt x="39036" y="871893"/>
                    <a:pt x="0" y="832857"/>
                    <a:pt x="0" y="784704"/>
                  </a:cubicBezTo>
                  <a:lnTo>
                    <a:pt x="0" y="8718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877" tIns="78877" rIns="78877" bIns="78877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 dirty="0"/>
                <a:t>Block / GP subset - Stage 1</a:t>
              </a: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D2B2119-7E82-A471-2C82-0BA2E8FC1621}"/>
                </a:ext>
              </a:extLst>
            </p:cNvPr>
            <p:cNvSpPr/>
            <p:nvPr/>
          </p:nvSpPr>
          <p:spPr>
            <a:xfrm>
              <a:off x="2032544" y="4493652"/>
              <a:ext cx="758551" cy="871894"/>
            </a:xfrm>
            <a:custGeom>
              <a:avLst/>
              <a:gdLst>
                <a:gd name="csX0" fmla="*/ 0 w 758551"/>
                <a:gd name="csY0" fmla="*/ 75855 h 871893"/>
                <a:gd name="csX1" fmla="*/ 75855 w 758551"/>
                <a:gd name="csY1" fmla="*/ 0 h 871893"/>
                <a:gd name="csX2" fmla="*/ 682696 w 758551"/>
                <a:gd name="csY2" fmla="*/ 0 h 871893"/>
                <a:gd name="csX3" fmla="*/ 758551 w 758551"/>
                <a:gd name="csY3" fmla="*/ 75855 h 871893"/>
                <a:gd name="csX4" fmla="*/ 758551 w 758551"/>
                <a:gd name="csY4" fmla="*/ 796038 h 871893"/>
                <a:gd name="csX5" fmla="*/ 682696 w 758551"/>
                <a:gd name="csY5" fmla="*/ 871893 h 871893"/>
                <a:gd name="csX6" fmla="*/ 75855 w 758551"/>
                <a:gd name="csY6" fmla="*/ 871893 h 871893"/>
                <a:gd name="csX7" fmla="*/ 0 w 758551"/>
                <a:gd name="csY7" fmla="*/ 796038 h 871893"/>
                <a:gd name="csX8" fmla="*/ 0 w 758551"/>
                <a:gd name="csY8" fmla="*/ 75855 h 8718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758551" h="871893">
                  <a:moveTo>
                    <a:pt x="0" y="75855"/>
                  </a:moveTo>
                  <a:cubicBezTo>
                    <a:pt x="0" y="33961"/>
                    <a:pt x="33961" y="0"/>
                    <a:pt x="75855" y="0"/>
                  </a:cubicBezTo>
                  <a:lnTo>
                    <a:pt x="682696" y="0"/>
                  </a:lnTo>
                  <a:cubicBezTo>
                    <a:pt x="724590" y="0"/>
                    <a:pt x="758551" y="33961"/>
                    <a:pt x="758551" y="75855"/>
                  </a:cubicBezTo>
                  <a:lnTo>
                    <a:pt x="758551" y="796038"/>
                  </a:lnTo>
                  <a:cubicBezTo>
                    <a:pt x="758551" y="837932"/>
                    <a:pt x="724590" y="871893"/>
                    <a:pt x="682696" y="871893"/>
                  </a:cubicBezTo>
                  <a:lnTo>
                    <a:pt x="75855" y="871893"/>
                  </a:lnTo>
                  <a:cubicBezTo>
                    <a:pt x="33961" y="871893"/>
                    <a:pt x="0" y="837932"/>
                    <a:pt x="0" y="796038"/>
                  </a:cubicBezTo>
                  <a:lnTo>
                    <a:pt x="0" y="7585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557" tIns="75557" rIns="75557" bIns="75557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 dirty="0"/>
                <a:t>ABD subset</a:t>
              </a: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358A9F0-E723-AF2B-F3EA-116761B09E16}"/>
                </a:ext>
              </a:extLst>
            </p:cNvPr>
            <p:cNvSpPr/>
            <p:nvPr/>
          </p:nvSpPr>
          <p:spPr>
            <a:xfrm>
              <a:off x="2822955" y="4493643"/>
              <a:ext cx="758551" cy="871893"/>
            </a:xfrm>
            <a:custGeom>
              <a:avLst/>
              <a:gdLst>
                <a:gd name="csX0" fmla="*/ 0 w 758551"/>
                <a:gd name="csY0" fmla="*/ 75855 h 871893"/>
                <a:gd name="csX1" fmla="*/ 75855 w 758551"/>
                <a:gd name="csY1" fmla="*/ 0 h 871893"/>
                <a:gd name="csX2" fmla="*/ 682696 w 758551"/>
                <a:gd name="csY2" fmla="*/ 0 h 871893"/>
                <a:gd name="csX3" fmla="*/ 758551 w 758551"/>
                <a:gd name="csY3" fmla="*/ 75855 h 871893"/>
                <a:gd name="csX4" fmla="*/ 758551 w 758551"/>
                <a:gd name="csY4" fmla="*/ 796038 h 871893"/>
                <a:gd name="csX5" fmla="*/ 682696 w 758551"/>
                <a:gd name="csY5" fmla="*/ 871893 h 871893"/>
                <a:gd name="csX6" fmla="*/ 75855 w 758551"/>
                <a:gd name="csY6" fmla="*/ 871893 h 871893"/>
                <a:gd name="csX7" fmla="*/ 0 w 758551"/>
                <a:gd name="csY7" fmla="*/ 796038 h 871893"/>
                <a:gd name="csX8" fmla="*/ 0 w 758551"/>
                <a:gd name="csY8" fmla="*/ 75855 h 8718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758551" h="871893">
                  <a:moveTo>
                    <a:pt x="0" y="75855"/>
                  </a:moveTo>
                  <a:cubicBezTo>
                    <a:pt x="0" y="33961"/>
                    <a:pt x="33961" y="0"/>
                    <a:pt x="75855" y="0"/>
                  </a:cubicBezTo>
                  <a:lnTo>
                    <a:pt x="682696" y="0"/>
                  </a:lnTo>
                  <a:cubicBezTo>
                    <a:pt x="724590" y="0"/>
                    <a:pt x="758551" y="33961"/>
                    <a:pt x="758551" y="75855"/>
                  </a:cubicBezTo>
                  <a:lnTo>
                    <a:pt x="758551" y="796038"/>
                  </a:lnTo>
                  <a:cubicBezTo>
                    <a:pt x="758551" y="837932"/>
                    <a:pt x="724590" y="871893"/>
                    <a:pt x="682696" y="871893"/>
                  </a:cubicBezTo>
                  <a:lnTo>
                    <a:pt x="75855" y="871893"/>
                  </a:lnTo>
                  <a:cubicBezTo>
                    <a:pt x="33961" y="871893"/>
                    <a:pt x="0" y="837932"/>
                    <a:pt x="0" y="796038"/>
                  </a:cubicBezTo>
                  <a:lnTo>
                    <a:pt x="0" y="7585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557" tIns="75557" rIns="75557" bIns="75557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 dirty="0"/>
                <a:t>FAT</a:t>
              </a: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D8AA6C50-A853-42E2-0E74-AA915E0198D9}"/>
                </a:ext>
              </a:extLst>
            </p:cNvPr>
            <p:cNvSpPr/>
            <p:nvPr/>
          </p:nvSpPr>
          <p:spPr>
            <a:xfrm>
              <a:off x="3613366" y="4493643"/>
              <a:ext cx="758551" cy="871893"/>
            </a:xfrm>
            <a:custGeom>
              <a:avLst/>
              <a:gdLst>
                <a:gd name="csX0" fmla="*/ 0 w 758551"/>
                <a:gd name="csY0" fmla="*/ 75855 h 871893"/>
                <a:gd name="csX1" fmla="*/ 75855 w 758551"/>
                <a:gd name="csY1" fmla="*/ 0 h 871893"/>
                <a:gd name="csX2" fmla="*/ 682696 w 758551"/>
                <a:gd name="csY2" fmla="*/ 0 h 871893"/>
                <a:gd name="csX3" fmla="*/ 758551 w 758551"/>
                <a:gd name="csY3" fmla="*/ 75855 h 871893"/>
                <a:gd name="csX4" fmla="*/ 758551 w 758551"/>
                <a:gd name="csY4" fmla="*/ 796038 h 871893"/>
                <a:gd name="csX5" fmla="*/ 682696 w 758551"/>
                <a:gd name="csY5" fmla="*/ 871893 h 871893"/>
                <a:gd name="csX6" fmla="*/ 75855 w 758551"/>
                <a:gd name="csY6" fmla="*/ 871893 h 871893"/>
                <a:gd name="csX7" fmla="*/ 0 w 758551"/>
                <a:gd name="csY7" fmla="*/ 796038 h 871893"/>
                <a:gd name="csX8" fmla="*/ 0 w 758551"/>
                <a:gd name="csY8" fmla="*/ 75855 h 8718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758551" h="871893">
                  <a:moveTo>
                    <a:pt x="0" y="75855"/>
                  </a:moveTo>
                  <a:cubicBezTo>
                    <a:pt x="0" y="33961"/>
                    <a:pt x="33961" y="0"/>
                    <a:pt x="75855" y="0"/>
                  </a:cubicBezTo>
                  <a:lnTo>
                    <a:pt x="682696" y="0"/>
                  </a:lnTo>
                  <a:cubicBezTo>
                    <a:pt x="724590" y="0"/>
                    <a:pt x="758551" y="33961"/>
                    <a:pt x="758551" y="75855"/>
                  </a:cubicBezTo>
                  <a:lnTo>
                    <a:pt x="758551" y="796038"/>
                  </a:lnTo>
                  <a:cubicBezTo>
                    <a:pt x="758551" y="837932"/>
                    <a:pt x="724590" y="871893"/>
                    <a:pt x="682696" y="871893"/>
                  </a:cubicBezTo>
                  <a:lnTo>
                    <a:pt x="75855" y="871893"/>
                  </a:lnTo>
                  <a:cubicBezTo>
                    <a:pt x="33961" y="871893"/>
                    <a:pt x="0" y="837932"/>
                    <a:pt x="0" y="796038"/>
                  </a:cubicBezTo>
                  <a:lnTo>
                    <a:pt x="0" y="7585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557" tIns="75557" rIns="75557" bIns="75557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 dirty="0"/>
                <a:t>MB subset</a:t>
              </a: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F850D33-612A-86B9-716C-05C68A2C1603}"/>
                </a:ext>
              </a:extLst>
            </p:cNvPr>
            <p:cNvSpPr/>
            <p:nvPr/>
          </p:nvSpPr>
          <p:spPr>
            <a:xfrm>
              <a:off x="4435636" y="3866826"/>
              <a:ext cx="2339373" cy="538421"/>
            </a:xfrm>
            <a:custGeom>
              <a:avLst/>
              <a:gdLst>
                <a:gd name="csX0" fmla="*/ 0 w 2339373"/>
                <a:gd name="csY0" fmla="*/ 87189 h 871893"/>
                <a:gd name="csX1" fmla="*/ 87189 w 2339373"/>
                <a:gd name="csY1" fmla="*/ 0 h 871893"/>
                <a:gd name="csX2" fmla="*/ 2252184 w 2339373"/>
                <a:gd name="csY2" fmla="*/ 0 h 871893"/>
                <a:gd name="csX3" fmla="*/ 2339373 w 2339373"/>
                <a:gd name="csY3" fmla="*/ 87189 h 871893"/>
                <a:gd name="csX4" fmla="*/ 2339373 w 2339373"/>
                <a:gd name="csY4" fmla="*/ 784704 h 871893"/>
                <a:gd name="csX5" fmla="*/ 2252184 w 2339373"/>
                <a:gd name="csY5" fmla="*/ 871893 h 871893"/>
                <a:gd name="csX6" fmla="*/ 87189 w 2339373"/>
                <a:gd name="csY6" fmla="*/ 871893 h 871893"/>
                <a:gd name="csX7" fmla="*/ 0 w 2339373"/>
                <a:gd name="csY7" fmla="*/ 784704 h 871893"/>
                <a:gd name="csX8" fmla="*/ 0 w 2339373"/>
                <a:gd name="csY8" fmla="*/ 87189 h 8718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339373" h="871893">
                  <a:moveTo>
                    <a:pt x="0" y="87189"/>
                  </a:moveTo>
                  <a:cubicBezTo>
                    <a:pt x="0" y="39036"/>
                    <a:pt x="39036" y="0"/>
                    <a:pt x="87189" y="0"/>
                  </a:cubicBezTo>
                  <a:lnTo>
                    <a:pt x="2252184" y="0"/>
                  </a:lnTo>
                  <a:cubicBezTo>
                    <a:pt x="2300337" y="0"/>
                    <a:pt x="2339373" y="39036"/>
                    <a:pt x="2339373" y="87189"/>
                  </a:cubicBezTo>
                  <a:lnTo>
                    <a:pt x="2339373" y="784704"/>
                  </a:lnTo>
                  <a:cubicBezTo>
                    <a:pt x="2339373" y="832857"/>
                    <a:pt x="2300337" y="871893"/>
                    <a:pt x="2252184" y="871893"/>
                  </a:cubicBezTo>
                  <a:lnTo>
                    <a:pt x="87189" y="871893"/>
                  </a:lnTo>
                  <a:cubicBezTo>
                    <a:pt x="39036" y="871893"/>
                    <a:pt x="0" y="832857"/>
                    <a:pt x="0" y="784704"/>
                  </a:cubicBezTo>
                  <a:lnTo>
                    <a:pt x="0" y="8718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877" tIns="78877" rIns="78877" bIns="78877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 dirty="0"/>
                <a:t>Block / GP subset - Stage 2</a:t>
              </a: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8A0DA9-78A6-3B43-4D66-622548A0A988}"/>
                </a:ext>
              </a:extLst>
            </p:cNvPr>
            <p:cNvSpPr/>
            <p:nvPr/>
          </p:nvSpPr>
          <p:spPr>
            <a:xfrm>
              <a:off x="4435636" y="4493643"/>
              <a:ext cx="758551" cy="871893"/>
            </a:xfrm>
            <a:custGeom>
              <a:avLst/>
              <a:gdLst>
                <a:gd name="csX0" fmla="*/ 0 w 758551"/>
                <a:gd name="csY0" fmla="*/ 75855 h 871893"/>
                <a:gd name="csX1" fmla="*/ 75855 w 758551"/>
                <a:gd name="csY1" fmla="*/ 0 h 871893"/>
                <a:gd name="csX2" fmla="*/ 682696 w 758551"/>
                <a:gd name="csY2" fmla="*/ 0 h 871893"/>
                <a:gd name="csX3" fmla="*/ 758551 w 758551"/>
                <a:gd name="csY3" fmla="*/ 75855 h 871893"/>
                <a:gd name="csX4" fmla="*/ 758551 w 758551"/>
                <a:gd name="csY4" fmla="*/ 796038 h 871893"/>
                <a:gd name="csX5" fmla="*/ 682696 w 758551"/>
                <a:gd name="csY5" fmla="*/ 871893 h 871893"/>
                <a:gd name="csX6" fmla="*/ 75855 w 758551"/>
                <a:gd name="csY6" fmla="*/ 871893 h 871893"/>
                <a:gd name="csX7" fmla="*/ 0 w 758551"/>
                <a:gd name="csY7" fmla="*/ 796038 h 871893"/>
                <a:gd name="csX8" fmla="*/ 0 w 758551"/>
                <a:gd name="csY8" fmla="*/ 75855 h 8718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758551" h="871893">
                  <a:moveTo>
                    <a:pt x="0" y="75855"/>
                  </a:moveTo>
                  <a:cubicBezTo>
                    <a:pt x="0" y="33961"/>
                    <a:pt x="33961" y="0"/>
                    <a:pt x="75855" y="0"/>
                  </a:cubicBezTo>
                  <a:lnTo>
                    <a:pt x="682696" y="0"/>
                  </a:lnTo>
                  <a:cubicBezTo>
                    <a:pt x="724590" y="0"/>
                    <a:pt x="758551" y="33961"/>
                    <a:pt x="758551" y="75855"/>
                  </a:cubicBezTo>
                  <a:lnTo>
                    <a:pt x="758551" y="796038"/>
                  </a:lnTo>
                  <a:cubicBezTo>
                    <a:pt x="758551" y="837932"/>
                    <a:pt x="724590" y="871893"/>
                    <a:pt x="682696" y="871893"/>
                  </a:cubicBezTo>
                  <a:lnTo>
                    <a:pt x="75855" y="871893"/>
                  </a:lnTo>
                  <a:cubicBezTo>
                    <a:pt x="33961" y="871893"/>
                    <a:pt x="0" y="837932"/>
                    <a:pt x="0" y="796038"/>
                  </a:cubicBezTo>
                  <a:lnTo>
                    <a:pt x="0" y="7585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557" tIns="75557" rIns="75557" bIns="75557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 dirty="0"/>
                <a:t>ABD subset</a:t>
              </a: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71B1597-ED72-FC60-8B5D-FEBCD6BCEC9B}"/>
                </a:ext>
              </a:extLst>
            </p:cNvPr>
            <p:cNvSpPr/>
            <p:nvPr/>
          </p:nvSpPr>
          <p:spPr>
            <a:xfrm>
              <a:off x="5226047" y="4493643"/>
              <a:ext cx="758551" cy="871893"/>
            </a:xfrm>
            <a:custGeom>
              <a:avLst/>
              <a:gdLst>
                <a:gd name="csX0" fmla="*/ 0 w 758551"/>
                <a:gd name="csY0" fmla="*/ 75855 h 871893"/>
                <a:gd name="csX1" fmla="*/ 75855 w 758551"/>
                <a:gd name="csY1" fmla="*/ 0 h 871893"/>
                <a:gd name="csX2" fmla="*/ 682696 w 758551"/>
                <a:gd name="csY2" fmla="*/ 0 h 871893"/>
                <a:gd name="csX3" fmla="*/ 758551 w 758551"/>
                <a:gd name="csY3" fmla="*/ 75855 h 871893"/>
                <a:gd name="csX4" fmla="*/ 758551 w 758551"/>
                <a:gd name="csY4" fmla="*/ 796038 h 871893"/>
                <a:gd name="csX5" fmla="*/ 682696 w 758551"/>
                <a:gd name="csY5" fmla="*/ 871893 h 871893"/>
                <a:gd name="csX6" fmla="*/ 75855 w 758551"/>
                <a:gd name="csY6" fmla="*/ 871893 h 871893"/>
                <a:gd name="csX7" fmla="*/ 0 w 758551"/>
                <a:gd name="csY7" fmla="*/ 796038 h 871893"/>
                <a:gd name="csX8" fmla="*/ 0 w 758551"/>
                <a:gd name="csY8" fmla="*/ 75855 h 8718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758551" h="871893">
                  <a:moveTo>
                    <a:pt x="0" y="75855"/>
                  </a:moveTo>
                  <a:cubicBezTo>
                    <a:pt x="0" y="33961"/>
                    <a:pt x="33961" y="0"/>
                    <a:pt x="75855" y="0"/>
                  </a:cubicBezTo>
                  <a:lnTo>
                    <a:pt x="682696" y="0"/>
                  </a:lnTo>
                  <a:cubicBezTo>
                    <a:pt x="724590" y="0"/>
                    <a:pt x="758551" y="33961"/>
                    <a:pt x="758551" y="75855"/>
                  </a:cubicBezTo>
                  <a:lnTo>
                    <a:pt x="758551" y="796038"/>
                  </a:lnTo>
                  <a:cubicBezTo>
                    <a:pt x="758551" y="837932"/>
                    <a:pt x="724590" y="871893"/>
                    <a:pt x="682696" y="871893"/>
                  </a:cubicBezTo>
                  <a:lnTo>
                    <a:pt x="75855" y="871893"/>
                  </a:lnTo>
                  <a:cubicBezTo>
                    <a:pt x="33961" y="871893"/>
                    <a:pt x="0" y="837932"/>
                    <a:pt x="0" y="796038"/>
                  </a:cubicBezTo>
                  <a:lnTo>
                    <a:pt x="0" y="7585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557" tIns="75557" rIns="75557" bIns="75557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 dirty="0"/>
                <a:t>FAT</a:t>
              </a: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3128592-2017-55BF-ECEA-AE2D27072F55}"/>
                </a:ext>
              </a:extLst>
            </p:cNvPr>
            <p:cNvSpPr/>
            <p:nvPr/>
          </p:nvSpPr>
          <p:spPr>
            <a:xfrm>
              <a:off x="6016457" y="4493643"/>
              <a:ext cx="758551" cy="871893"/>
            </a:xfrm>
            <a:custGeom>
              <a:avLst/>
              <a:gdLst>
                <a:gd name="csX0" fmla="*/ 0 w 758551"/>
                <a:gd name="csY0" fmla="*/ 75855 h 871893"/>
                <a:gd name="csX1" fmla="*/ 75855 w 758551"/>
                <a:gd name="csY1" fmla="*/ 0 h 871893"/>
                <a:gd name="csX2" fmla="*/ 682696 w 758551"/>
                <a:gd name="csY2" fmla="*/ 0 h 871893"/>
                <a:gd name="csX3" fmla="*/ 758551 w 758551"/>
                <a:gd name="csY3" fmla="*/ 75855 h 871893"/>
                <a:gd name="csX4" fmla="*/ 758551 w 758551"/>
                <a:gd name="csY4" fmla="*/ 796038 h 871893"/>
                <a:gd name="csX5" fmla="*/ 682696 w 758551"/>
                <a:gd name="csY5" fmla="*/ 871893 h 871893"/>
                <a:gd name="csX6" fmla="*/ 75855 w 758551"/>
                <a:gd name="csY6" fmla="*/ 871893 h 871893"/>
                <a:gd name="csX7" fmla="*/ 0 w 758551"/>
                <a:gd name="csY7" fmla="*/ 796038 h 871893"/>
                <a:gd name="csX8" fmla="*/ 0 w 758551"/>
                <a:gd name="csY8" fmla="*/ 75855 h 8718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758551" h="871893">
                  <a:moveTo>
                    <a:pt x="0" y="75855"/>
                  </a:moveTo>
                  <a:cubicBezTo>
                    <a:pt x="0" y="33961"/>
                    <a:pt x="33961" y="0"/>
                    <a:pt x="75855" y="0"/>
                  </a:cubicBezTo>
                  <a:lnTo>
                    <a:pt x="682696" y="0"/>
                  </a:lnTo>
                  <a:cubicBezTo>
                    <a:pt x="724590" y="0"/>
                    <a:pt x="758551" y="33961"/>
                    <a:pt x="758551" y="75855"/>
                  </a:cubicBezTo>
                  <a:lnTo>
                    <a:pt x="758551" y="796038"/>
                  </a:lnTo>
                  <a:cubicBezTo>
                    <a:pt x="758551" y="837932"/>
                    <a:pt x="724590" y="871893"/>
                    <a:pt x="682696" y="871893"/>
                  </a:cubicBezTo>
                  <a:lnTo>
                    <a:pt x="75855" y="871893"/>
                  </a:lnTo>
                  <a:cubicBezTo>
                    <a:pt x="33961" y="871893"/>
                    <a:pt x="0" y="837932"/>
                    <a:pt x="0" y="796038"/>
                  </a:cubicBezTo>
                  <a:lnTo>
                    <a:pt x="0" y="7585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557" tIns="75557" rIns="75557" bIns="75557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 dirty="0"/>
                <a:t>MB subset</a:t>
              </a:r>
            </a:p>
          </p:txBody>
        </p: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7763E868-9156-2659-D2CA-2FD6838068A3}"/>
              </a:ext>
            </a:extLst>
          </p:cNvPr>
          <p:cNvSpPr/>
          <p:nvPr/>
        </p:nvSpPr>
        <p:spPr>
          <a:xfrm>
            <a:off x="3823016" y="2272982"/>
            <a:ext cx="2404899" cy="528834"/>
          </a:xfrm>
          <a:custGeom>
            <a:avLst/>
            <a:gdLst>
              <a:gd name="csX0" fmla="*/ 0 w 881390"/>
              <a:gd name="csY0" fmla="*/ 0 h 528834"/>
              <a:gd name="csX1" fmla="*/ 881390 w 881390"/>
              <a:gd name="csY1" fmla="*/ 0 h 528834"/>
              <a:gd name="csX2" fmla="*/ 881390 w 881390"/>
              <a:gd name="csY2" fmla="*/ 528834 h 528834"/>
              <a:gd name="csX3" fmla="*/ 0 w 881390"/>
              <a:gd name="csY3" fmla="*/ 528834 h 528834"/>
              <a:gd name="csX4" fmla="*/ 0 w 881390"/>
              <a:gd name="csY4" fmla="*/ 0 h 5288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81390" h="528834">
                <a:moveTo>
                  <a:pt x="0" y="0"/>
                </a:moveTo>
                <a:lnTo>
                  <a:pt x="881390" y="0"/>
                </a:lnTo>
                <a:lnTo>
                  <a:pt x="881390" y="528834"/>
                </a:lnTo>
                <a:lnTo>
                  <a:pt x="0" y="52883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>
                <a:solidFill>
                  <a:srgbClr val="002060"/>
                </a:solidFill>
              </a:rPr>
              <a:t>IE approval / Released for execution</a:t>
            </a:r>
          </a:p>
        </p:txBody>
      </p:sp>
    </p:spTree>
    <p:extLst>
      <p:ext uri="{BB962C8B-B14F-4D97-AF65-F5344CB8AC3E}">
        <p14:creationId xmlns:p14="http://schemas.microsoft.com/office/powerpoint/2010/main" val="3694910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D469-E26A-390F-FA74-E570D2CF7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4" y="108210"/>
            <a:ext cx="11108056" cy="374074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handle the challenging scope – T-TEG as Single source of validated truth 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E3E257E-C9B1-0D3B-675F-C41C9452EB7C}"/>
              </a:ext>
            </a:extLst>
          </p:cNvPr>
          <p:cNvSpPr/>
          <p:nvPr/>
        </p:nvSpPr>
        <p:spPr>
          <a:xfrm>
            <a:off x="95623" y="3061464"/>
            <a:ext cx="3872753" cy="963324"/>
          </a:xfrm>
          <a:custGeom>
            <a:avLst/>
            <a:gdLst>
              <a:gd name="connsiteX0" fmla="*/ 0 w 2476500"/>
              <a:gd name="connsiteY0" fmla="*/ 0 h 963324"/>
              <a:gd name="connsiteX1" fmla="*/ 2476500 w 2476500"/>
              <a:gd name="connsiteY1" fmla="*/ 0 h 963324"/>
              <a:gd name="connsiteX2" fmla="*/ 2476500 w 2476500"/>
              <a:gd name="connsiteY2" fmla="*/ 963324 h 963324"/>
              <a:gd name="connsiteX3" fmla="*/ 0 w 2476500"/>
              <a:gd name="connsiteY3" fmla="*/ 963324 h 963324"/>
              <a:gd name="connsiteX4" fmla="*/ 0 w 2476500"/>
              <a:gd name="connsiteY4" fmla="*/ 0 h 963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963324">
                <a:moveTo>
                  <a:pt x="0" y="0"/>
                </a:moveTo>
                <a:lnTo>
                  <a:pt x="2476500" y="0"/>
                </a:lnTo>
                <a:lnTo>
                  <a:pt x="2476500" y="963324"/>
                </a:lnTo>
                <a:lnTo>
                  <a:pt x="0" y="9633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680" tIns="60960" rIns="106680" bIns="6096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During Planning / Survey / HOTO (start accumulating data)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9F7239-EBCB-F813-BAC7-0B0B67CC07CC}"/>
              </a:ext>
            </a:extLst>
          </p:cNvPr>
          <p:cNvSpPr/>
          <p:nvPr/>
        </p:nvSpPr>
        <p:spPr>
          <a:xfrm>
            <a:off x="95623" y="4107740"/>
            <a:ext cx="3872752" cy="2131165"/>
          </a:xfrm>
          <a:custGeom>
            <a:avLst/>
            <a:gdLst>
              <a:gd name="connsiteX0" fmla="*/ 0 w 2476500"/>
              <a:gd name="connsiteY0" fmla="*/ 0 h 4323375"/>
              <a:gd name="connsiteX1" fmla="*/ 2476500 w 2476500"/>
              <a:gd name="connsiteY1" fmla="*/ 0 h 4323375"/>
              <a:gd name="connsiteX2" fmla="*/ 2476500 w 2476500"/>
              <a:gd name="connsiteY2" fmla="*/ 4323375 h 4323375"/>
              <a:gd name="connsiteX3" fmla="*/ 0 w 2476500"/>
              <a:gd name="connsiteY3" fmla="*/ 4323375 h 4323375"/>
              <a:gd name="connsiteX4" fmla="*/ 0 w 2476500"/>
              <a:gd name="connsiteY4" fmla="*/ 0 h 432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323375">
                <a:moveTo>
                  <a:pt x="0" y="0"/>
                </a:moveTo>
                <a:lnTo>
                  <a:pt x="2476500" y="0"/>
                </a:lnTo>
                <a:lnTo>
                  <a:pt x="2476500" y="4323375"/>
                </a:lnTo>
                <a:lnTo>
                  <a:pt x="0" y="43233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106680" bIns="120015" numCol="1" spcCol="1270" anchor="t" anchorCtr="0">
            <a:noAutofit/>
          </a:bodyPr>
          <a:lstStyle/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400" kern="1200" dirty="0"/>
              <a:t>Integrate incoming GIS data </a:t>
            </a:r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400" dirty="0"/>
              <a:t>Duct level Plan on GIS</a:t>
            </a:r>
            <a:endParaRPr lang="en-GB" sz="1400" kern="1200" dirty="0"/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400" dirty="0"/>
              <a:t>Use task T-TEG engine  </a:t>
            </a:r>
            <a:endParaRPr lang="en-GB" sz="1400" kern="1200" dirty="0"/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400" kern="1200" dirty="0"/>
              <a:t>Block / GP surveys </a:t>
            </a:r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400" kern="1200" dirty="0"/>
              <a:t>Known route / manholes </a:t>
            </a:r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400" kern="1200" dirty="0"/>
              <a:t>Found route / manholes </a:t>
            </a:r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400" kern="1200" dirty="0"/>
              <a:t>Power system details </a:t>
            </a:r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400" kern="1200" dirty="0"/>
              <a:t>OTDR traces </a:t>
            </a:r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400" kern="1200" dirty="0"/>
              <a:t>Administrative details 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12723ACE-0246-5C6B-F1BF-03A0FB1D485F}"/>
              </a:ext>
            </a:extLst>
          </p:cNvPr>
          <p:cNvSpPr/>
          <p:nvPr/>
        </p:nvSpPr>
        <p:spPr>
          <a:xfrm>
            <a:off x="4159623" y="3061464"/>
            <a:ext cx="3872753" cy="963324"/>
          </a:xfrm>
          <a:custGeom>
            <a:avLst/>
            <a:gdLst>
              <a:gd name="connsiteX0" fmla="*/ 0 w 2476500"/>
              <a:gd name="connsiteY0" fmla="*/ 0 h 963324"/>
              <a:gd name="connsiteX1" fmla="*/ 2476500 w 2476500"/>
              <a:gd name="connsiteY1" fmla="*/ 0 h 963324"/>
              <a:gd name="connsiteX2" fmla="*/ 2476500 w 2476500"/>
              <a:gd name="connsiteY2" fmla="*/ 963324 h 963324"/>
              <a:gd name="connsiteX3" fmla="*/ 0 w 2476500"/>
              <a:gd name="connsiteY3" fmla="*/ 963324 h 963324"/>
              <a:gd name="connsiteX4" fmla="*/ 0 w 2476500"/>
              <a:gd name="connsiteY4" fmla="*/ 0 h 963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963324">
                <a:moveTo>
                  <a:pt x="0" y="0"/>
                </a:moveTo>
                <a:lnTo>
                  <a:pt x="2476500" y="0"/>
                </a:lnTo>
                <a:lnTo>
                  <a:pt x="2476500" y="963324"/>
                </a:lnTo>
                <a:lnTo>
                  <a:pt x="0" y="9633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-6076075"/>
              <a:satOff val="-413"/>
              <a:lumOff val="981"/>
              <a:alphaOff val="0"/>
            </a:schemeClr>
          </a:lnRef>
          <a:fillRef idx="1">
            <a:schemeClr val="accent5">
              <a:hueOff val="-6076075"/>
              <a:satOff val="-413"/>
              <a:lumOff val="981"/>
              <a:alphaOff val="0"/>
            </a:schemeClr>
          </a:fillRef>
          <a:effectRef idx="0">
            <a:schemeClr val="accent5">
              <a:hueOff val="-6076075"/>
              <a:satOff val="-413"/>
              <a:lumOff val="98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680" tIns="60960" rIns="106680" bIns="6096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During deployment and supporting surveys (create paperless validated documentation)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F527733-C353-EA15-3888-3949F8B35E50}"/>
              </a:ext>
            </a:extLst>
          </p:cNvPr>
          <p:cNvSpPr/>
          <p:nvPr/>
        </p:nvSpPr>
        <p:spPr>
          <a:xfrm>
            <a:off x="4159624" y="4134600"/>
            <a:ext cx="3872752" cy="2131165"/>
          </a:xfrm>
          <a:custGeom>
            <a:avLst/>
            <a:gdLst>
              <a:gd name="connsiteX0" fmla="*/ 0 w 2476500"/>
              <a:gd name="connsiteY0" fmla="*/ 0 h 4323375"/>
              <a:gd name="connsiteX1" fmla="*/ 2476500 w 2476500"/>
              <a:gd name="connsiteY1" fmla="*/ 0 h 4323375"/>
              <a:gd name="connsiteX2" fmla="*/ 2476500 w 2476500"/>
              <a:gd name="connsiteY2" fmla="*/ 4323375 h 4323375"/>
              <a:gd name="connsiteX3" fmla="*/ 0 w 2476500"/>
              <a:gd name="connsiteY3" fmla="*/ 4323375 h 4323375"/>
              <a:gd name="connsiteX4" fmla="*/ 0 w 2476500"/>
              <a:gd name="connsiteY4" fmla="*/ 0 h 432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323375">
                <a:moveTo>
                  <a:pt x="0" y="0"/>
                </a:moveTo>
                <a:lnTo>
                  <a:pt x="2476500" y="0"/>
                </a:lnTo>
                <a:lnTo>
                  <a:pt x="2476500" y="4323375"/>
                </a:lnTo>
                <a:lnTo>
                  <a:pt x="0" y="43233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-5972333"/>
              <a:satOff val="1333"/>
              <a:lumOff val="200"/>
              <a:alphaOff val="0"/>
            </a:schemeClr>
          </a:lnRef>
          <a:fillRef idx="1">
            <a:schemeClr val="accent5">
              <a:tint val="40000"/>
              <a:alpha val="90000"/>
              <a:hueOff val="-5972333"/>
              <a:satOff val="1333"/>
              <a:lumOff val="200"/>
              <a:alphaOff val="0"/>
            </a:schemeClr>
          </a:fillRef>
          <a:effectRef idx="0">
            <a:schemeClr val="accent5">
              <a:tint val="40000"/>
              <a:alpha val="90000"/>
              <a:hueOff val="-5972333"/>
              <a:satOff val="1333"/>
              <a:lumOff val="20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106680" bIns="120015" numCol="1" spcCol="1270" anchor="t" anchorCtr="0">
            <a:noAutofit/>
          </a:bodyPr>
          <a:lstStyle/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350" kern="1200" dirty="0"/>
              <a:t>Accurate Geolocation with Date / Time </a:t>
            </a:r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350" kern="1200" dirty="0"/>
              <a:t>Point Evidence with calibration trails </a:t>
            </a:r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350" kern="1200" dirty="0"/>
              <a:t>Videos and images with Geo tagging as per tender  </a:t>
            </a:r>
          </a:p>
          <a:p>
            <a:pPr marL="228600" lvl="2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350" kern="1200" dirty="0"/>
              <a:t>HDD / OT / Cable blowing / pulling stage / Joint locations / splicing details / Location references with images </a:t>
            </a:r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350" kern="1200" dirty="0"/>
              <a:t>Auto MB / Material </a:t>
            </a:r>
            <a:r>
              <a:rPr lang="en-GB" sz="1350" kern="1200" dirty="0" err="1"/>
              <a:t>reco</a:t>
            </a:r>
            <a:r>
              <a:rPr lang="en-GB" sz="1350" kern="1200" dirty="0"/>
              <a:t> / Inventory</a:t>
            </a:r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350" kern="1200" dirty="0"/>
              <a:t>Inspection stage - Authorised data sharing with IE / BSNL as tasks / Generate signoff formats 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568EFD7-F73E-3ECE-CCF0-E811B5ECFE5D}"/>
              </a:ext>
            </a:extLst>
          </p:cNvPr>
          <p:cNvSpPr/>
          <p:nvPr/>
        </p:nvSpPr>
        <p:spPr>
          <a:xfrm>
            <a:off x="8223622" y="3061464"/>
            <a:ext cx="3872753" cy="963324"/>
          </a:xfrm>
          <a:custGeom>
            <a:avLst/>
            <a:gdLst>
              <a:gd name="connsiteX0" fmla="*/ 0 w 2476500"/>
              <a:gd name="connsiteY0" fmla="*/ 0 h 963324"/>
              <a:gd name="connsiteX1" fmla="*/ 2476500 w 2476500"/>
              <a:gd name="connsiteY1" fmla="*/ 0 h 963324"/>
              <a:gd name="connsiteX2" fmla="*/ 2476500 w 2476500"/>
              <a:gd name="connsiteY2" fmla="*/ 963324 h 963324"/>
              <a:gd name="connsiteX3" fmla="*/ 0 w 2476500"/>
              <a:gd name="connsiteY3" fmla="*/ 963324 h 963324"/>
              <a:gd name="connsiteX4" fmla="*/ 0 w 2476500"/>
              <a:gd name="connsiteY4" fmla="*/ 0 h 963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963324">
                <a:moveTo>
                  <a:pt x="0" y="0"/>
                </a:moveTo>
                <a:lnTo>
                  <a:pt x="2476500" y="0"/>
                </a:lnTo>
                <a:lnTo>
                  <a:pt x="2476500" y="963324"/>
                </a:lnTo>
                <a:lnTo>
                  <a:pt x="0" y="9633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-12152150"/>
              <a:satOff val="-826"/>
              <a:lumOff val="1961"/>
              <a:alphaOff val="0"/>
            </a:schemeClr>
          </a:lnRef>
          <a:fillRef idx="1">
            <a:schemeClr val="accent5">
              <a:hueOff val="-12152150"/>
              <a:satOff val="-826"/>
              <a:lumOff val="1961"/>
              <a:alphaOff val="0"/>
            </a:schemeClr>
          </a:fillRef>
          <a:effectRef idx="0">
            <a:schemeClr val="accent5">
              <a:hueOff val="-12152150"/>
              <a:satOff val="-826"/>
              <a:lumOff val="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680" tIns="60960" rIns="106680" bIns="6096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Operations stage – data lake for NOC integrated to TT / WO, RCA, Inventory applications 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9E34C99-6CA7-2ED4-8DDE-AEB151F5583C}"/>
              </a:ext>
            </a:extLst>
          </p:cNvPr>
          <p:cNvSpPr/>
          <p:nvPr/>
        </p:nvSpPr>
        <p:spPr>
          <a:xfrm>
            <a:off x="8223621" y="4159396"/>
            <a:ext cx="3872753" cy="2106369"/>
          </a:xfrm>
          <a:custGeom>
            <a:avLst/>
            <a:gdLst>
              <a:gd name="connsiteX0" fmla="*/ 0 w 2476500"/>
              <a:gd name="connsiteY0" fmla="*/ 0 h 4323375"/>
              <a:gd name="connsiteX1" fmla="*/ 2476500 w 2476500"/>
              <a:gd name="connsiteY1" fmla="*/ 0 h 4323375"/>
              <a:gd name="connsiteX2" fmla="*/ 2476500 w 2476500"/>
              <a:gd name="connsiteY2" fmla="*/ 4323375 h 4323375"/>
              <a:gd name="connsiteX3" fmla="*/ 0 w 2476500"/>
              <a:gd name="connsiteY3" fmla="*/ 4323375 h 4323375"/>
              <a:gd name="connsiteX4" fmla="*/ 0 w 2476500"/>
              <a:gd name="connsiteY4" fmla="*/ 0 h 432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323375">
                <a:moveTo>
                  <a:pt x="0" y="0"/>
                </a:moveTo>
                <a:lnTo>
                  <a:pt x="2476500" y="0"/>
                </a:lnTo>
                <a:lnTo>
                  <a:pt x="2476500" y="4323375"/>
                </a:lnTo>
                <a:lnTo>
                  <a:pt x="0" y="43233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-11944666"/>
              <a:satOff val="2667"/>
              <a:lumOff val="401"/>
              <a:alphaOff val="0"/>
            </a:schemeClr>
          </a:lnRef>
          <a:fillRef idx="1">
            <a:schemeClr val="accent5">
              <a:tint val="40000"/>
              <a:alpha val="90000"/>
              <a:hueOff val="-11944666"/>
              <a:satOff val="2667"/>
              <a:lumOff val="401"/>
              <a:alphaOff val="0"/>
            </a:schemeClr>
          </a:fillRef>
          <a:effectRef idx="0">
            <a:schemeClr val="accent5">
              <a:tint val="40000"/>
              <a:alpha val="90000"/>
              <a:hueOff val="-11944666"/>
              <a:satOff val="2667"/>
              <a:lumOff val="401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106680" bIns="120015" numCol="1" spcCol="1270" anchor="t" anchorCtr="0">
            <a:noAutofit/>
          </a:bodyPr>
          <a:lstStyle/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400" kern="1200" dirty="0"/>
              <a:t>Data lake - field asset data, change history, accountability / traceability</a:t>
            </a:r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400" kern="1200" dirty="0"/>
              <a:t>Use patrolling app - live data available on site always </a:t>
            </a:r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400" kern="1200" dirty="0"/>
              <a:t>Network changes captured with same engine 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3BAEDFD-1D37-E581-A661-6CCACA389E0F}"/>
              </a:ext>
            </a:extLst>
          </p:cNvPr>
          <p:cNvSpPr/>
          <p:nvPr/>
        </p:nvSpPr>
        <p:spPr>
          <a:xfrm>
            <a:off x="2032000" y="672059"/>
            <a:ext cx="8128000" cy="374074"/>
          </a:xfrm>
          <a:custGeom>
            <a:avLst/>
            <a:gdLst>
              <a:gd name="connsiteX0" fmla="*/ 0 w 8128000"/>
              <a:gd name="connsiteY0" fmla="*/ 0 h 1872000"/>
              <a:gd name="connsiteX1" fmla="*/ 8128000 w 8128000"/>
              <a:gd name="connsiteY1" fmla="*/ 0 h 1872000"/>
              <a:gd name="connsiteX2" fmla="*/ 8128000 w 8128000"/>
              <a:gd name="connsiteY2" fmla="*/ 1872000 h 1872000"/>
              <a:gd name="connsiteX3" fmla="*/ 0 w 8128000"/>
              <a:gd name="connsiteY3" fmla="*/ 1872000 h 1872000"/>
              <a:gd name="connsiteX4" fmla="*/ 0 w 8128000"/>
              <a:gd name="connsiteY4" fmla="*/ 0 h 18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0" h="1872000">
                <a:moveTo>
                  <a:pt x="0" y="0"/>
                </a:moveTo>
                <a:lnTo>
                  <a:pt x="8128000" y="0"/>
                </a:lnTo>
                <a:lnTo>
                  <a:pt x="8128000" y="1872000"/>
                </a:lnTo>
                <a:lnTo>
                  <a:pt x="0" y="187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0" tIns="81280" rIns="142240" bIns="8128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kern="1200" dirty="0"/>
              <a:t>Key T-TEG technologies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2E87332-DED8-6770-58E4-867519CAA528}"/>
              </a:ext>
            </a:extLst>
          </p:cNvPr>
          <p:cNvSpPr/>
          <p:nvPr/>
        </p:nvSpPr>
        <p:spPr>
          <a:xfrm>
            <a:off x="2032000" y="1111982"/>
            <a:ext cx="8128000" cy="1744173"/>
          </a:xfrm>
          <a:custGeom>
            <a:avLst/>
            <a:gdLst>
              <a:gd name="connsiteX0" fmla="*/ 0 w 8128000"/>
              <a:gd name="connsiteY0" fmla="*/ 0 h 3479287"/>
              <a:gd name="connsiteX1" fmla="*/ 8128000 w 8128000"/>
              <a:gd name="connsiteY1" fmla="*/ 0 h 3479287"/>
              <a:gd name="connsiteX2" fmla="*/ 8128000 w 8128000"/>
              <a:gd name="connsiteY2" fmla="*/ 3479287 h 3479287"/>
              <a:gd name="connsiteX3" fmla="*/ 0 w 8128000"/>
              <a:gd name="connsiteY3" fmla="*/ 3479287 h 3479287"/>
              <a:gd name="connsiteX4" fmla="*/ 0 w 8128000"/>
              <a:gd name="connsiteY4" fmla="*/ 0 h 347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0" h="3479287">
                <a:moveTo>
                  <a:pt x="0" y="0"/>
                </a:moveTo>
                <a:lnTo>
                  <a:pt x="8128000" y="0"/>
                </a:lnTo>
                <a:lnTo>
                  <a:pt x="8128000" y="3479287"/>
                </a:lnTo>
                <a:lnTo>
                  <a:pt x="0" y="347928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42240" bIns="160020" numCol="1" spcCol="1270" anchor="t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400" kern="1200" dirty="0"/>
              <a:t>Intervention free data from field Mobile app  integrated to T-TEG Web interface and GIS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400" kern="1200" dirty="0"/>
              <a:t>Task engine (uses location / log in / log off / work space concept)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400" kern="1200" dirty="0"/>
              <a:t>BSNL integrated Web interface with data and evidence integrated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400" kern="1200" dirty="0"/>
              <a:t>Integrations</a:t>
            </a:r>
          </a:p>
          <a:p>
            <a:pPr marL="457200" lvl="2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400" kern="1200" dirty="0"/>
              <a:t>Own IOT</a:t>
            </a:r>
          </a:p>
          <a:p>
            <a:pPr marL="914400" lvl="3" indent="-2286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400" kern="1200" dirty="0"/>
              <a:t>Independent &lt;20 cm accurate </a:t>
            </a:r>
            <a:r>
              <a:rPr lang="en-GB" sz="1400" kern="1200" dirty="0" err="1"/>
              <a:t>Geotron</a:t>
            </a:r>
            <a:r>
              <a:rPr lang="en-GB" sz="1400" kern="1200" dirty="0"/>
              <a:t> GPS , </a:t>
            </a:r>
            <a:r>
              <a:rPr lang="en-GB" sz="1400" kern="1200" dirty="0" err="1"/>
              <a:t>Depthking</a:t>
            </a:r>
            <a:r>
              <a:rPr lang="en-GB" sz="1400" kern="1200" dirty="0"/>
              <a:t> - Depth profile generator for OT</a:t>
            </a:r>
          </a:p>
          <a:p>
            <a:pPr marL="457200" lvl="2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400" kern="1200" dirty="0"/>
              <a:t>Locators for HDD - </a:t>
            </a:r>
            <a:r>
              <a:rPr lang="en-GB" sz="1400" kern="1200" dirty="0" err="1"/>
              <a:t>Depthvision</a:t>
            </a:r>
            <a:r>
              <a:rPr lang="en-GB" sz="1400" kern="1200" dirty="0"/>
              <a:t> &amp; DCI, </a:t>
            </a:r>
            <a:r>
              <a:rPr lang="en-GB" sz="1400" kern="1200" dirty="0" err="1"/>
              <a:t>Depthvisio</a:t>
            </a:r>
            <a:r>
              <a:rPr lang="en-GB" sz="1400" dirty="0" err="1"/>
              <a:t>n</a:t>
            </a:r>
            <a:r>
              <a:rPr lang="en-GB" sz="1400" dirty="0"/>
              <a:t> </a:t>
            </a:r>
            <a:r>
              <a:rPr lang="en-GB" sz="1400" kern="1200" dirty="0"/>
              <a:t>Cable locator , OTDR capture</a:t>
            </a:r>
          </a:p>
        </p:txBody>
      </p:sp>
    </p:spTree>
    <p:extLst>
      <p:ext uri="{BB962C8B-B14F-4D97-AF65-F5344CB8AC3E}">
        <p14:creationId xmlns:p14="http://schemas.microsoft.com/office/powerpoint/2010/main" val="715147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20618</TotalTime>
  <Words>2709</Words>
  <Application>Microsoft Macintosh PowerPoint</Application>
  <PresentationFormat>Widescreen</PresentationFormat>
  <Paragraphs>379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Abadi</vt:lpstr>
      <vt:lpstr>Abadi MT Condensed Extra Bold</vt:lpstr>
      <vt:lpstr>Aptos</vt:lpstr>
      <vt:lpstr>Arial</vt:lpstr>
      <vt:lpstr>Calibri</vt:lpstr>
      <vt:lpstr>Courier New</vt:lpstr>
      <vt:lpstr>Wingdings</vt:lpstr>
      <vt:lpstr>Office Theme</vt:lpstr>
      <vt:lpstr>PowerPoint Presentation</vt:lpstr>
      <vt:lpstr>Scope – Proposed transformation roadmap </vt:lpstr>
      <vt:lpstr>Project Delieverables Summary</vt:lpstr>
      <vt:lpstr>T-TEG platform – contribution areas</vt:lpstr>
      <vt:lpstr>NOC / Automation areas in BSNL project</vt:lpstr>
      <vt:lpstr>The Challenging end goal  Successful completion of Bharatnet Phase 3 needs complete control, paperless documentation &amp; deep accountability coordination</vt:lpstr>
      <vt:lpstr>Bharatnet phases for supporting Service KPI – REQUIRES FULL CONTROL</vt:lpstr>
      <vt:lpstr>Typical Bharatnet Challenges – Digital Bharatnet Tender compliances </vt:lpstr>
      <vt:lpstr>How to handle the challenging scope – T-TEG as Single source of validated truth </vt:lpstr>
      <vt:lpstr>T-TEG Billing related – Customise, Test &amp; get IE / BSNL approval</vt:lpstr>
      <vt:lpstr>The PIA and IE Cockpit – Overview, drilldowns, summaries &amp; data sharing</vt:lpstr>
      <vt:lpstr>T-TEG Platform for HDD &amp; Aerial OFC Lifecycle – Includes IE VALIDATION STREAM</vt:lpstr>
      <vt:lpstr>Ensuring Traceability in FIELD DATA collection</vt:lpstr>
      <vt:lpstr>Controlling PIA – IE – BSNL interactions</vt:lpstr>
      <vt:lpstr>TRANSTEG Platform Status - Streamline the Tender processes to align teams towards the Goal</vt:lpstr>
      <vt:lpstr>THANK YOU FOR A PATIENT HEARING</vt:lpstr>
      <vt:lpstr>The Accountability Chain ®evolution – Fully customized NOC for end-to-end performance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anuj kumar</dc:creator>
  <cp:lastModifiedBy>anuj kumar</cp:lastModifiedBy>
  <cp:revision>184</cp:revision>
  <cp:lastPrinted>2026-01-13T11:12:02Z</cp:lastPrinted>
  <dcterms:created xsi:type="dcterms:W3CDTF">2025-06-20T07:02:42Z</dcterms:created>
  <dcterms:modified xsi:type="dcterms:W3CDTF">2026-03-09T09:06:05Z</dcterms:modified>
</cp:coreProperties>
</file>